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0" r:id="rId4"/>
    <p:sldId id="261" r:id="rId5"/>
  </p:sldIdLst>
  <p:sldSz cx="9906000" cy="6858000" type="A4"/>
  <p:notesSz cx="7011988" cy="9297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0066"/>
    <a:srgbClr val="990099"/>
    <a:srgbClr val="CC33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2" d="100"/>
          <a:sy n="102" d="100"/>
        </p:scale>
        <p:origin x="682" y="-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29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34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1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99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78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82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01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5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34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54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95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6596-2460-4047-9E9C-B390393789C1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109B-49C0-492E-AC9A-D858B5A95E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15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Jungle Leaves Border Images, Stock Photos &amp;amp; Vectors | Shutterstock">
            <a:extLst>
              <a:ext uri="{FF2B5EF4-FFF2-40B4-BE49-F238E27FC236}">
                <a16:creationId xmlns:a16="http://schemas.microsoft.com/office/drawing/2014/main" id="{66D54542-242C-8144-2F57-AB8152E1F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3"/>
          <a:stretch/>
        </p:blipFill>
        <p:spPr bwMode="auto">
          <a:xfrm>
            <a:off x="4963717" y="48491"/>
            <a:ext cx="4890652" cy="676101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ngle Leaves Border Images, Stock Photos &amp;amp; Vectors | Shutterstock">
            <a:extLst>
              <a:ext uri="{FF2B5EF4-FFF2-40B4-BE49-F238E27FC236}">
                <a16:creationId xmlns:a16="http://schemas.microsoft.com/office/drawing/2014/main" id="{11BEA9A9-4FDA-47BB-BB70-614CCA470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3"/>
          <a:stretch/>
        </p:blipFill>
        <p:spPr bwMode="auto">
          <a:xfrm>
            <a:off x="79322" y="19657"/>
            <a:ext cx="4890652" cy="676101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1C1794-32D0-4478-B273-6C60E7096128}"/>
              </a:ext>
            </a:extLst>
          </p:cNvPr>
          <p:cNvSpPr/>
          <p:nvPr/>
        </p:nvSpPr>
        <p:spPr>
          <a:xfrm>
            <a:off x="62345" y="48491"/>
            <a:ext cx="9781309" cy="6761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F1A799-D951-4662-A49E-C254C1BB8B6E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4953000" y="48491"/>
            <a:ext cx="0" cy="6761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14BDDE-D822-434C-84CE-733D02E802D5}"/>
              </a:ext>
            </a:extLst>
          </p:cNvPr>
          <p:cNvSpPr txBox="1"/>
          <p:nvPr/>
        </p:nvSpPr>
        <p:spPr>
          <a:xfrm>
            <a:off x="648701" y="2787013"/>
            <a:ext cx="37167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Safari Drive</a:t>
            </a:r>
          </a:p>
          <a:p>
            <a:pPr algn="ctr"/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Spot the </a:t>
            </a:r>
          </a:p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Animal!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D3353-5E4A-4CDB-BD26-5CF8BD2B5132}"/>
              </a:ext>
            </a:extLst>
          </p:cNvPr>
          <p:cNvSpPr txBox="1"/>
          <p:nvPr/>
        </p:nvSpPr>
        <p:spPr>
          <a:xfrm>
            <a:off x="723279" y="5156823"/>
            <a:ext cx="359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Name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…………………..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36A9C1-C804-57D3-D72A-651F8E38E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63"/>
          <a:stretch/>
        </p:blipFill>
        <p:spPr>
          <a:xfrm>
            <a:off x="1064421" y="877470"/>
            <a:ext cx="3104358" cy="1776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FF8253-DAB4-79AC-A0A9-0963782ECECC}"/>
              </a:ext>
            </a:extLst>
          </p:cNvPr>
          <p:cNvSpPr txBox="1"/>
          <p:nvPr/>
        </p:nvSpPr>
        <p:spPr>
          <a:xfrm>
            <a:off x="5935454" y="829492"/>
            <a:ext cx="3060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Tick ____ below each animal when you spot them on the safari drive!</a:t>
            </a:r>
          </a:p>
        </p:txBody>
      </p:sp>
      <p:pic>
        <p:nvPicPr>
          <p:cNvPr id="9" name="Picture 8" descr="A group of camels standing on a grassy hill&#10;&#10;Description automatically generated with low confidence">
            <a:extLst>
              <a:ext uri="{FF2B5EF4-FFF2-40B4-BE49-F238E27FC236}">
                <a16:creationId xmlns:a16="http://schemas.microsoft.com/office/drawing/2014/main" id="{660C1190-FD7E-95D2-452C-8FC5A7628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0" t="15717" r="14548" b="6243"/>
          <a:stretch/>
        </p:blipFill>
        <p:spPr bwMode="auto">
          <a:xfrm>
            <a:off x="5765883" y="1743173"/>
            <a:ext cx="1567072" cy="15350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8EEB5F-0A71-88FE-ED50-C2C01EBD64CD}"/>
              </a:ext>
            </a:extLst>
          </p:cNvPr>
          <p:cNvSpPr txBox="1"/>
          <p:nvPr/>
        </p:nvSpPr>
        <p:spPr>
          <a:xfrm>
            <a:off x="5330483" y="3287569"/>
            <a:ext cx="257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Bactrian Camel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______</a:t>
            </a:r>
          </a:p>
          <a:p>
            <a:pPr algn="ctr"/>
            <a:endParaRPr lang="en-GB" sz="1600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A picture containing tree, grass, outdoor, mammal&#10;&#10;Description automatically generated">
            <a:extLst>
              <a:ext uri="{FF2B5EF4-FFF2-40B4-BE49-F238E27FC236}">
                <a16:creationId xmlns:a16="http://schemas.microsoft.com/office/drawing/2014/main" id="{6D4349C1-9F44-005B-7AAB-C4727A09F3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25061" r="28192" b="8422"/>
          <a:stretch/>
        </p:blipFill>
        <p:spPr bwMode="auto">
          <a:xfrm>
            <a:off x="7623945" y="1743173"/>
            <a:ext cx="1418512" cy="1576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903B62-0F08-8021-88C8-8E0F95D8BDE5}"/>
              </a:ext>
            </a:extLst>
          </p:cNvPr>
          <p:cNvSpPr txBox="1"/>
          <p:nvPr/>
        </p:nvSpPr>
        <p:spPr>
          <a:xfrm>
            <a:off x="7045938" y="3316403"/>
            <a:ext cx="2574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Eastern Kiang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______</a:t>
            </a:r>
          </a:p>
          <a:p>
            <a:pPr algn="ctr"/>
            <a:endParaRPr lang="en-GB" sz="1600" b="1" dirty="0"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 descr="Adult Male Pere David's Deer">
            <a:extLst>
              <a:ext uri="{FF2B5EF4-FFF2-40B4-BE49-F238E27FC236}">
                <a16:creationId xmlns:a16="http://schemas.microsoft.com/office/drawing/2014/main" id="{169376EC-9240-D35F-2707-5D01DEB753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8"/>
          <a:stretch/>
        </p:blipFill>
        <p:spPr bwMode="auto">
          <a:xfrm>
            <a:off x="5765883" y="3989214"/>
            <a:ext cx="1705117" cy="139844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C04B129-2632-1D22-6B41-F16767FA02C2}"/>
              </a:ext>
            </a:extLst>
          </p:cNvPr>
          <p:cNvSpPr txBox="1"/>
          <p:nvPr/>
        </p:nvSpPr>
        <p:spPr>
          <a:xfrm>
            <a:off x="5357117" y="5387656"/>
            <a:ext cx="257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Père David’s Deer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______</a:t>
            </a:r>
          </a:p>
          <a:p>
            <a:pPr algn="ctr"/>
            <a:endParaRPr lang="en-GB" sz="1600" b="1" dirty="0">
              <a:latin typeface="Century Gothic" panose="020B0502020202020204" pitchFamily="34" charset="0"/>
            </a:endParaRPr>
          </a:p>
        </p:txBody>
      </p:sp>
      <p:pic>
        <p:nvPicPr>
          <p:cNvPr id="23" name="Picture 22" descr="A picture containing grass, outdoor, cow, tree&#10;&#10;Description automatically generated">
            <a:extLst>
              <a:ext uri="{FF2B5EF4-FFF2-40B4-BE49-F238E27FC236}">
                <a16:creationId xmlns:a16="http://schemas.microsoft.com/office/drawing/2014/main" id="{FB3B404C-FC71-02DE-C3F8-7EC49EE451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6" t="36979" r="30241"/>
          <a:stretch/>
        </p:blipFill>
        <p:spPr bwMode="auto">
          <a:xfrm>
            <a:off x="7611428" y="3938565"/>
            <a:ext cx="1439364" cy="1552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FBA2C5-7B6B-1A3C-0C37-83D2F5EF4D9A}"/>
              </a:ext>
            </a:extLst>
          </p:cNvPr>
          <p:cNvSpPr txBox="1"/>
          <p:nvPr/>
        </p:nvSpPr>
        <p:spPr>
          <a:xfrm>
            <a:off x="7045938" y="5498893"/>
            <a:ext cx="2574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Yak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______</a:t>
            </a:r>
          </a:p>
          <a:p>
            <a:pPr algn="ctr"/>
            <a:endParaRPr lang="en-GB" sz="1600" b="1" dirty="0"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latin typeface="Century Gothic" panose="020B0502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3C5634-2686-3C51-9924-6FBB6B008308}"/>
              </a:ext>
            </a:extLst>
          </p:cNvPr>
          <p:cNvCxnSpPr/>
          <p:nvPr/>
        </p:nvCxnSpPr>
        <p:spPr>
          <a:xfrm>
            <a:off x="6613864" y="1003177"/>
            <a:ext cx="88777" cy="798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AEEF3F-8766-61B9-BB46-5DF32FF21B68}"/>
              </a:ext>
            </a:extLst>
          </p:cNvPr>
          <p:cNvCxnSpPr>
            <a:cxnSpLocks/>
          </p:cNvCxnSpPr>
          <p:nvPr/>
        </p:nvCxnSpPr>
        <p:spPr>
          <a:xfrm flipV="1">
            <a:off x="6702641" y="872821"/>
            <a:ext cx="185154" cy="1963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3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Jungle Leaves Border Images, Stock Photos &amp;amp; Vectors | Shutterstock">
            <a:extLst>
              <a:ext uri="{FF2B5EF4-FFF2-40B4-BE49-F238E27FC236}">
                <a16:creationId xmlns:a16="http://schemas.microsoft.com/office/drawing/2014/main" id="{A098BDC9-19F9-C4D7-7B71-39F632B3E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3"/>
          <a:stretch/>
        </p:blipFill>
        <p:spPr bwMode="auto">
          <a:xfrm>
            <a:off x="4936026" y="48491"/>
            <a:ext cx="4890652" cy="676101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Jungle Leaves Border Images, Stock Photos &amp;amp; Vectors | Shutterstock">
            <a:extLst>
              <a:ext uri="{FF2B5EF4-FFF2-40B4-BE49-F238E27FC236}">
                <a16:creationId xmlns:a16="http://schemas.microsoft.com/office/drawing/2014/main" id="{BDD65F35-FB8D-9528-D3BA-02920BBCD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3"/>
          <a:stretch/>
        </p:blipFill>
        <p:spPr bwMode="auto">
          <a:xfrm>
            <a:off x="79322" y="19657"/>
            <a:ext cx="4890652" cy="676101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1C1794-32D0-4478-B273-6C60E7096128}"/>
              </a:ext>
            </a:extLst>
          </p:cNvPr>
          <p:cNvSpPr/>
          <p:nvPr/>
        </p:nvSpPr>
        <p:spPr>
          <a:xfrm>
            <a:off x="62345" y="48491"/>
            <a:ext cx="9781309" cy="6761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F1A799-D951-4662-A49E-C254C1BB8B6E}"/>
              </a:ext>
            </a:extLst>
          </p:cNvPr>
          <p:cNvCxnSpPr/>
          <p:nvPr/>
        </p:nvCxnSpPr>
        <p:spPr>
          <a:xfrm>
            <a:off x="7931946" y="-4407083"/>
            <a:ext cx="0" cy="5386253"/>
          </a:xfrm>
          <a:prstGeom prst="line">
            <a:avLst/>
          </a:prstGeom>
          <a:effectLst>
            <a:softEdge rad="12700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Image of Axis Deer in a field">
            <a:extLst>
              <a:ext uri="{FF2B5EF4-FFF2-40B4-BE49-F238E27FC236}">
                <a16:creationId xmlns:a16="http://schemas.microsoft.com/office/drawing/2014/main" id="{AD65EE23-F092-2AED-42BE-82E71D5A88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4" r="4064"/>
          <a:stretch/>
        </p:blipFill>
        <p:spPr bwMode="auto">
          <a:xfrm>
            <a:off x="931962" y="1083076"/>
            <a:ext cx="1567223" cy="2023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6D8E3-4258-7ACA-416F-77F0D924E914}"/>
              </a:ext>
            </a:extLst>
          </p:cNvPr>
          <p:cNvSpPr txBox="1"/>
          <p:nvPr/>
        </p:nvSpPr>
        <p:spPr>
          <a:xfrm>
            <a:off x="428310" y="3106456"/>
            <a:ext cx="25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Axis Deer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</p:txBody>
      </p:sp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15401539-19B2-5207-6372-7110F7A4EC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5"/>
          <a:stretch/>
        </p:blipFill>
        <p:spPr bwMode="auto">
          <a:xfrm>
            <a:off x="2608172" y="1242862"/>
            <a:ext cx="1742418" cy="1781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DED3BB-6C97-2965-1C53-B091707ECAF7}"/>
              </a:ext>
            </a:extLst>
          </p:cNvPr>
          <p:cNvSpPr txBox="1"/>
          <p:nvPr/>
        </p:nvSpPr>
        <p:spPr>
          <a:xfrm>
            <a:off x="2165654" y="3024074"/>
            <a:ext cx="25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Nilgai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</p:txBody>
      </p:sp>
      <p:pic>
        <p:nvPicPr>
          <p:cNvPr id="9" name="Picture 8" descr="A picture containing grass, mammal, outdoor, field&#10;&#10;Description automatically generated">
            <a:extLst>
              <a:ext uri="{FF2B5EF4-FFF2-40B4-BE49-F238E27FC236}">
                <a16:creationId xmlns:a16="http://schemas.microsoft.com/office/drawing/2014/main" id="{8D8317E3-56E6-0025-9E4A-BFA1F20E3F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23" y="3744577"/>
            <a:ext cx="1633325" cy="1824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4045E7-09E5-49CB-4CBA-B023827FD307}"/>
              </a:ext>
            </a:extLst>
          </p:cNvPr>
          <p:cNvSpPr txBox="1"/>
          <p:nvPr/>
        </p:nvSpPr>
        <p:spPr>
          <a:xfrm>
            <a:off x="331310" y="5577431"/>
            <a:ext cx="257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Eld’s Deer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  <a:p>
            <a:pPr algn="ctr"/>
            <a:endParaRPr lang="en-GB" sz="16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Two rhinoceros in a field&#10;&#10;Description automatically generated with medium confidence">
            <a:extLst>
              <a:ext uri="{FF2B5EF4-FFF2-40B4-BE49-F238E27FC236}">
                <a16:creationId xmlns:a16="http://schemas.microsoft.com/office/drawing/2014/main" id="{955512D2-15CA-A9A2-9294-C2BBC13065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6" t="27328" r="34752" b="5987"/>
          <a:stretch/>
        </p:blipFill>
        <p:spPr bwMode="auto">
          <a:xfrm>
            <a:off x="5555410" y="3832314"/>
            <a:ext cx="1727237" cy="1678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156B63-80BF-D3B7-1456-66CDB1E26EC6}"/>
              </a:ext>
            </a:extLst>
          </p:cNvPr>
          <p:cNvSpPr txBox="1"/>
          <p:nvPr/>
        </p:nvSpPr>
        <p:spPr>
          <a:xfrm>
            <a:off x="5126990" y="5492673"/>
            <a:ext cx="2574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Southern White 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Rhino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  <a:p>
            <a:pPr algn="ctr"/>
            <a:endParaRPr lang="en-GB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3A09E0-3E9F-A2A5-4C68-7367BD0206A6}"/>
              </a:ext>
            </a:extLst>
          </p:cNvPr>
          <p:cNvSpPr txBox="1"/>
          <p:nvPr/>
        </p:nvSpPr>
        <p:spPr>
          <a:xfrm>
            <a:off x="5299107" y="3080130"/>
            <a:ext cx="257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Zebra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  <a:p>
            <a:pPr algn="ctr"/>
            <a:endParaRPr lang="en-GB" sz="1600" b="1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 descr="A deer standing in a grassy field&#10;&#10;Description automatically generated with medium confidence">
            <a:extLst>
              <a:ext uri="{FF2B5EF4-FFF2-40B4-BE49-F238E27FC236}">
                <a16:creationId xmlns:a16="http://schemas.microsoft.com/office/drawing/2014/main" id="{A62B6E39-C81B-A5AF-851B-B81B5C6A9B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2" r="31197"/>
          <a:stretch/>
        </p:blipFill>
        <p:spPr bwMode="auto">
          <a:xfrm>
            <a:off x="7463118" y="1100972"/>
            <a:ext cx="1470305" cy="1957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22015B-F5F6-723B-714B-45E4ABFC7F00}"/>
              </a:ext>
            </a:extLst>
          </p:cNvPr>
          <p:cNvSpPr txBox="1"/>
          <p:nvPr/>
        </p:nvSpPr>
        <p:spPr>
          <a:xfrm>
            <a:off x="6938909" y="3013501"/>
            <a:ext cx="257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Waterbuck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  <a:p>
            <a:pPr algn="ctr"/>
            <a:endParaRPr lang="en-GB" sz="1600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A moos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B1426AE6-565E-CF0F-1F1B-CBC60DF512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2" t="18046" r="23635"/>
          <a:stretch/>
        </p:blipFill>
        <p:spPr bwMode="auto">
          <a:xfrm>
            <a:off x="7406815" y="3672521"/>
            <a:ext cx="1582912" cy="1882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5C1614-F2BF-CE7C-A008-53C6E4DC8D9E}"/>
              </a:ext>
            </a:extLst>
          </p:cNvPr>
          <p:cNvSpPr txBox="1"/>
          <p:nvPr/>
        </p:nvSpPr>
        <p:spPr>
          <a:xfrm>
            <a:off x="6948461" y="5554778"/>
            <a:ext cx="257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Wildebeest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  <a:p>
            <a:pPr algn="ctr"/>
            <a:endParaRPr lang="en-GB" sz="1600" b="1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A group of deer in a field&#10;&#10;Description automatically generated with medium confidence">
            <a:extLst>
              <a:ext uri="{FF2B5EF4-FFF2-40B4-BE49-F238E27FC236}">
                <a16:creationId xmlns:a16="http://schemas.microsoft.com/office/drawing/2014/main" id="{0C04FF34-8670-8781-A8D5-731C7C4207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1" t="20832" r="17658" b="3149"/>
          <a:stretch/>
        </p:blipFill>
        <p:spPr bwMode="auto">
          <a:xfrm>
            <a:off x="2677389" y="3757423"/>
            <a:ext cx="1551056" cy="1776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AE87BFF-B8EA-7495-2DBA-F61473A04855}"/>
              </a:ext>
            </a:extLst>
          </p:cNvPr>
          <p:cNvSpPr txBox="1"/>
          <p:nvPr/>
        </p:nvSpPr>
        <p:spPr>
          <a:xfrm>
            <a:off x="2165654" y="5510910"/>
            <a:ext cx="257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Blackbuck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  <a:p>
            <a:pPr algn="ctr"/>
            <a:endParaRPr lang="en-GB" sz="1600" b="1" dirty="0">
              <a:latin typeface="Century Gothic" panose="020B0502020202020204" pitchFamily="34" charset="0"/>
            </a:endParaRPr>
          </a:p>
        </p:txBody>
      </p:sp>
      <p:pic>
        <p:nvPicPr>
          <p:cNvPr id="23" name="Picture 22" descr="See the source image">
            <a:extLst>
              <a:ext uri="{FF2B5EF4-FFF2-40B4-BE49-F238E27FC236}">
                <a16:creationId xmlns:a16="http://schemas.microsoft.com/office/drawing/2014/main" id="{FED695FD-0646-7996-A046-BD30E9340B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82" y="1245877"/>
            <a:ext cx="1520685" cy="1810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27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Jungle Leaves Border Images, Stock Photos &amp;amp; Vectors | Shutterstock">
            <a:extLst>
              <a:ext uri="{FF2B5EF4-FFF2-40B4-BE49-F238E27FC236}">
                <a16:creationId xmlns:a16="http://schemas.microsoft.com/office/drawing/2014/main" id="{A098BDC9-19F9-C4D7-7B71-39F632B3E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3"/>
          <a:stretch/>
        </p:blipFill>
        <p:spPr bwMode="auto">
          <a:xfrm>
            <a:off x="4936026" y="48491"/>
            <a:ext cx="4890652" cy="676101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Jungle Leaves Border Images, Stock Photos &amp;amp; Vectors | Shutterstock">
            <a:extLst>
              <a:ext uri="{FF2B5EF4-FFF2-40B4-BE49-F238E27FC236}">
                <a16:creationId xmlns:a16="http://schemas.microsoft.com/office/drawing/2014/main" id="{BDD65F35-FB8D-9528-D3BA-02920BBCD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3"/>
          <a:stretch/>
        </p:blipFill>
        <p:spPr bwMode="auto">
          <a:xfrm>
            <a:off x="79322" y="48494"/>
            <a:ext cx="4890652" cy="676101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1C1794-32D0-4478-B273-6C60E7096128}"/>
              </a:ext>
            </a:extLst>
          </p:cNvPr>
          <p:cNvSpPr/>
          <p:nvPr/>
        </p:nvSpPr>
        <p:spPr>
          <a:xfrm>
            <a:off x="62345" y="48491"/>
            <a:ext cx="9781309" cy="6761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F1A799-D951-4662-A49E-C254C1BB8B6E}"/>
              </a:ext>
            </a:extLst>
          </p:cNvPr>
          <p:cNvCxnSpPr/>
          <p:nvPr/>
        </p:nvCxnSpPr>
        <p:spPr>
          <a:xfrm>
            <a:off x="7931946" y="-4407083"/>
            <a:ext cx="0" cy="5386253"/>
          </a:xfrm>
          <a:prstGeom prst="line">
            <a:avLst/>
          </a:prstGeom>
          <a:effectLst>
            <a:softEdge rad="12700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A picture containing grass, tree, outdoor, field&#10;&#10;Description automatically generated">
            <a:extLst>
              <a:ext uri="{FF2B5EF4-FFF2-40B4-BE49-F238E27FC236}">
                <a16:creationId xmlns:a16="http://schemas.microsoft.com/office/drawing/2014/main" id="{961746C5-E2B6-1D5C-FC91-B7B2F54F8F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8" t="10140" r="42325"/>
          <a:stretch/>
        </p:blipFill>
        <p:spPr bwMode="auto">
          <a:xfrm>
            <a:off x="936744" y="979170"/>
            <a:ext cx="1366087" cy="2225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06FF3276-0974-BECF-15B9-D866588CF5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8" t="16841" r="19428" b="30109"/>
          <a:stretch/>
        </p:blipFill>
        <p:spPr bwMode="auto">
          <a:xfrm>
            <a:off x="782843" y="3867537"/>
            <a:ext cx="1824354" cy="16926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cture containing grass, outdoor, tree, sky&#10;&#10;Description automatically generated">
            <a:extLst>
              <a:ext uri="{FF2B5EF4-FFF2-40B4-BE49-F238E27FC236}">
                <a16:creationId xmlns:a16="http://schemas.microsoft.com/office/drawing/2014/main" id="{B5D3B241-F20F-56F3-6EB0-5C5C4543A3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12374" r="22762"/>
          <a:stretch/>
        </p:blipFill>
        <p:spPr bwMode="auto">
          <a:xfrm>
            <a:off x="2463258" y="1289539"/>
            <a:ext cx="1705727" cy="16926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See the source image">
            <a:extLst>
              <a:ext uri="{FF2B5EF4-FFF2-40B4-BE49-F238E27FC236}">
                <a16:creationId xmlns:a16="http://schemas.microsoft.com/office/drawing/2014/main" id="{DACC801D-32A6-E464-5D05-9F63C68CF2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6" t="14468" r="15996" b="12169"/>
          <a:stretch/>
        </p:blipFill>
        <p:spPr bwMode="auto">
          <a:xfrm>
            <a:off x="2701214" y="3734317"/>
            <a:ext cx="1518472" cy="16926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FE2BB8-24A5-06DE-B094-C1E156B56853}"/>
              </a:ext>
            </a:extLst>
          </p:cNvPr>
          <p:cNvSpPr txBox="1"/>
          <p:nvPr/>
        </p:nvSpPr>
        <p:spPr>
          <a:xfrm>
            <a:off x="290015" y="3204204"/>
            <a:ext cx="25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Roan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F7070-95ED-6444-F7C5-A0DAF4B89A45}"/>
              </a:ext>
            </a:extLst>
          </p:cNvPr>
          <p:cNvSpPr txBox="1"/>
          <p:nvPr/>
        </p:nvSpPr>
        <p:spPr>
          <a:xfrm>
            <a:off x="2043991" y="3001345"/>
            <a:ext cx="25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Common Eland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201FD-56DC-CDB8-CD1D-B46AE88530E8}"/>
              </a:ext>
            </a:extLst>
          </p:cNvPr>
          <p:cNvSpPr txBox="1"/>
          <p:nvPr/>
        </p:nvSpPr>
        <p:spPr>
          <a:xfrm>
            <a:off x="471946" y="5571410"/>
            <a:ext cx="25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Red Lechwe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96C22-1D4D-9664-EF5B-C6CE01A1972C}"/>
              </a:ext>
            </a:extLst>
          </p:cNvPr>
          <p:cNvSpPr txBox="1"/>
          <p:nvPr/>
        </p:nvSpPr>
        <p:spPr>
          <a:xfrm>
            <a:off x="2202746" y="5429806"/>
            <a:ext cx="25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Ostrich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</p:txBody>
      </p:sp>
      <p:pic>
        <p:nvPicPr>
          <p:cNvPr id="14" name="Picture 13" descr="A cow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CF006B6C-436D-B8F7-418D-2552F89271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31055" r="40027" b="16330"/>
          <a:stretch/>
        </p:blipFill>
        <p:spPr bwMode="auto">
          <a:xfrm>
            <a:off x="5827396" y="1109433"/>
            <a:ext cx="1354049" cy="1661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3114B7-2940-24D9-05B8-1C1BEF3E419B}"/>
              </a:ext>
            </a:extLst>
          </p:cNvPr>
          <p:cNvSpPr txBox="1"/>
          <p:nvPr/>
        </p:nvSpPr>
        <p:spPr>
          <a:xfrm>
            <a:off x="5217157" y="2785237"/>
            <a:ext cx="25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Forest Buffalo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</p:txBody>
      </p:sp>
      <p:pic>
        <p:nvPicPr>
          <p:cNvPr id="16" name="Picture 15" descr="A picture containing grass, outdoor, mammal, antelope&#10;&#10;Description automatically generated">
            <a:extLst>
              <a:ext uri="{FF2B5EF4-FFF2-40B4-BE49-F238E27FC236}">
                <a16:creationId xmlns:a16="http://schemas.microsoft.com/office/drawing/2014/main" id="{126E9319-A53D-68A2-B83E-568DDE5AEB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4" t="13145" r="21128" b="14096"/>
          <a:stretch/>
        </p:blipFill>
        <p:spPr bwMode="auto">
          <a:xfrm>
            <a:off x="7298803" y="1217850"/>
            <a:ext cx="1812283" cy="14633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241DD0-FC77-583A-129C-CD6D69A7B8DB}"/>
              </a:ext>
            </a:extLst>
          </p:cNvPr>
          <p:cNvSpPr txBox="1"/>
          <p:nvPr/>
        </p:nvSpPr>
        <p:spPr>
          <a:xfrm>
            <a:off x="6981303" y="2651100"/>
            <a:ext cx="25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Bongo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</p:txBody>
      </p:sp>
      <p:pic>
        <p:nvPicPr>
          <p:cNvPr id="19" name="Picture 18" descr="A picture containing grass, mammal, outdoor, primate&#10;&#10;Description automatically generated">
            <a:extLst>
              <a:ext uri="{FF2B5EF4-FFF2-40B4-BE49-F238E27FC236}">
                <a16:creationId xmlns:a16="http://schemas.microsoft.com/office/drawing/2014/main" id="{AEDFA110-760F-7F76-A86F-81B1AD3752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6"/>
          <a:stretch/>
        </p:blipFill>
        <p:spPr bwMode="auto">
          <a:xfrm>
            <a:off x="7674313" y="3386012"/>
            <a:ext cx="1379550" cy="204090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3E8640-D528-9E08-A8B6-C84852285742}"/>
              </a:ext>
            </a:extLst>
          </p:cNvPr>
          <p:cNvSpPr txBox="1"/>
          <p:nvPr/>
        </p:nvSpPr>
        <p:spPr>
          <a:xfrm>
            <a:off x="7106100" y="5420683"/>
            <a:ext cx="25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Baboon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</p:txBody>
      </p:sp>
      <p:pic>
        <p:nvPicPr>
          <p:cNvPr id="1026" name="Picture 2" descr="Image result for sitatunga">
            <a:extLst>
              <a:ext uri="{FF2B5EF4-FFF2-40B4-BE49-F238E27FC236}">
                <a16:creationId xmlns:a16="http://schemas.microsoft.com/office/drawing/2014/main" id="{A03CC4D9-F9B2-C0DF-E006-C18BBAE66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8445"/>
          <a:stretch/>
        </p:blipFill>
        <p:spPr bwMode="auto">
          <a:xfrm>
            <a:off x="5777420" y="3473381"/>
            <a:ext cx="1738138" cy="15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6901416-7AA7-94CA-6ED5-A04D6152DBE8}"/>
              </a:ext>
            </a:extLst>
          </p:cNvPr>
          <p:cNvSpPr txBox="1"/>
          <p:nvPr/>
        </p:nvSpPr>
        <p:spPr>
          <a:xfrm>
            <a:off x="5379563" y="5055375"/>
            <a:ext cx="25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Sitatunga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</p:txBody>
      </p:sp>
    </p:spTree>
    <p:extLst>
      <p:ext uri="{BB962C8B-B14F-4D97-AF65-F5344CB8AC3E}">
        <p14:creationId xmlns:p14="http://schemas.microsoft.com/office/powerpoint/2010/main" val="337433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Jungle Leaves Border Images, Stock Photos &amp;amp; Vectors | Shutterstock">
            <a:extLst>
              <a:ext uri="{FF2B5EF4-FFF2-40B4-BE49-F238E27FC236}">
                <a16:creationId xmlns:a16="http://schemas.microsoft.com/office/drawing/2014/main" id="{A098BDC9-19F9-C4D7-7B71-39F632B3E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3"/>
          <a:stretch/>
        </p:blipFill>
        <p:spPr bwMode="auto">
          <a:xfrm>
            <a:off x="4936026" y="48491"/>
            <a:ext cx="4890652" cy="676101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Jungle Leaves Border Images, Stock Photos &amp;amp; Vectors | Shutterstock">
            <a:extLst>
              <a:ext uri="{FF2B5EF4-FFF2-40B4-BE49-F238E27FC236}">
                <a16:creationId xmlns:a16="http://schemas.microsoft.com/office/drawing/2014/main" id="{BDD65F35-FB8D-9528-D3BA-02920BBCD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3"/>
          <a:stretch/>
        </p:blipFill>
        <p:spPr bwMode="auto">
          <a:xfrm>
            <a:off x="79322" y="19657"/>
            <a:ext cx="4890652" cy="676101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1C1794-32D0-4478-B273-6C60E7096128}"/>
              </a:ext>
            </a:extLst>
          </p:cNvPr>
          <p:cNvSpPr/>
          <p:nvPr/>
        </p:nvSpPr>
        <p:spPr>
          <a:xfrm>
            <a:off x="62345" y="48491"/>
            <a:ext cx="9781309" cy="6761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F1A799-D951-4662-A49E-C254C1BB8B6E}"/>
              </a:ext>
            </a:extLst>
          </p:cNvPr>
          <p:cNvCxnSpPr/>
          <p:nvPr/>
        </p:nvCxnSpPr>
        <p:spPr>
          <a:xfrm>
            <a:off x="7931946" y="-4407083"/>
            <a:ext cx="0" cy="5386253"/>
          </a:xfrm>
          <a:prstGeom prst="line">
            <a:avLst/>
          </a:prstGeom>
          <a:effectLst>
            <a:softEdge rad="12700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A picture containing grass, outdoor, bison, mammal&#10;&#10;Description automatically generated">
            <a:extLst>
              <a:ext uri="{FF2B5EF4-FFF2-40B4-BE49-F238E27FC236}">
                <a16:creationId xmlns:a16="http://schemas.microsoft.com/office/drawing/2014/main" id="{A66EB69B-B6C9-2BBB-A4E4-AC1C3F5A5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6" t="22865" r="5599"/>
          <a:stretch/>
        </p:blipFill>
        <p:spPr bwMode="auto">
          <a:xfrm>
            <a:off x="2187867" y="1271765"/>
            <a:ext cx="2142912" cy="15872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A moose in the woods&#10;&#10;Description automatically generated with low confidence">
            <a:extLst>
              <a:ext uri="{FF2B5EF4-FFF2-40B4-BE49-F238E27FC236}">
                <a16:creationId xmlns:a16="http://schemas.microsoft.com/office/drawing/2014/main" id="{EAD79E1D-D121-2AE5-183B-4C00B85ADF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6" t="28835" r="32012"/>
          <a:stretch/>
        </p:blipFill>
        <p:spPr bwMode="auto">
          <a:xfrm>
            <a:off x="860739" y="991522"/>
            <a:ext cx="1210006" cy="2007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lion in the grass&#10;&#10;Description automatically generated with medium confidence">
            <a:extLst>
              <a:ext uri="{FF2B5EF4-FFF2-40B4-BE49-F238E27FC236}">
                <a16:creationId xmlns:a16="http://schemas.microsoft.com/office/drawing/2014/main" id="{17E3DE41-B70B-BF8A-8295-A1633FA2C4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17876" r="47565" b="17330"/>
          <a:stretch/>
        </p:blipFill>
        <p:spPr bwMode="auto">
          <a:xfrm>
            <a:off x="2472042" y="3596227"/>
            <a:ext cx="1686756" cy="1945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wolf standing in a grassy area&#10;&#10;Description automatically generated with low confidence">
            <a:extLst>
              <a:ext uri="{FF2B5EF4-FFF2-40B4-BE49-F238E27FC236}">
                <a16:creationId xmlns:a16="http://schemas.microsoft.com/office/drawing/2014/main" id="{BB631D7D-2954-2FB3-35E7-B91D1F8467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0" t="12846" r="10613" b="17001"/>
          <a:stretch/>
        </p:blipFill>
        <p:spPr bwMode="auto">
          <a:xfrm>
            <a:off x="5793598" y="1328911"/>
            <a:ext cx="1789074" cy="1310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22CB26-1F2B-8710-4908-C804B090580A}"/>
              </a:ext>
            </a:extLst>
          </p:cNvPr>
          <p:cNvSpPr txBox="1"/>
          <p:nvPr/>
        </p:nvSpPr>
        <p:spPr>
          <a:xfrm>
            <a:off x="5934308" y="4253834"/>
            <a:ext cx="306068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Well Done!</a:t>
            </a:r>
          </a:p>
          <a:p>
            <a:pPr algn="ctr"/>
            <a:endParaRPr lang="en-GB" sz="14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Don’t worry if you didn’t spot all the animals… Hopefully you will next time!</a:t>
            </a:r>
          </a:p>
        </p:txBody>
      </p:sp>
      <p:pic>
        <p:nvPicPr>
          <p:cNvPr id="13" name="Picture 12" descr="See the source image">
            <a:extLst>
              <a:ext uri="{FF2B5EF4-FFF2-40B4-BE49-F238E27FC236}">
                <a16:creationId xmlns:a16="http://schemas.microsoft.com/office/drawing/2014/main" id="{279C6A1F-FCE5-6332-90B7-329209B98E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 bwMode="auto">
          <a:xfrm>
            <a:off x="7735061" y="991522"/>
            <a:ext cx="1259930" cy="239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See the source image">
            <a:extLst>
              <a:ext uri="{FF2B5EF4-FFF2-40B4-BE49-F238E27FC236}">
                <a16:creationId xmlns:a16="http://schemas.microsoft.com/office/drawing/2014/main" id="{7502DCEF-1FF4-5DCA-6F5D-AE6294C1D3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0" y="3787223"/>
            <a:ext cx="1605416" cy="15173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A94CE5-9B44-DACC-2896-29E4B14111C4}"/>
              </a:ext>
            </a:extLst>
          </p:cNvPr>
          <p:cNvSpPr txBox="1"/>
          <p:nvPr/>
        </p:nvSpPr>
        <p:spPr>
          <a:xfrm>
            <a:off x="287293" y="5298080"/>
            <a:ext cx="25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Fallow deer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2720B9-F8A7-AD58-D5B4-C46DEE2A97C3}"/>
              </a:ext>
            </a:extLst>
          </p:cNvPr>
          <p:cNvSpPr txBox="1"/>
          <p:nvPr/>
        </p:nvSpPr>
        <p:spPr>
          <a:xfrm>
            <a:off x="130134" y="2988815"/>
            <a:ext cx="25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Moose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94C356-9FA1-419D-9B07-8E589AF27A8B}"/>
              </a:ext>
            </a:extLst>
          </p:cNvPr>
          <p:cNvSpPr txBox="1"/>
          <p:nvPr/>
        </p:nvSpPr>
        <p:spPr>
          <a:xfrm>
            <a:off x="1924571" y="2877102"/>
            <a:ext cx="25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European Bison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F3B7C5-7B1A-D17A-BEA2-44146A6D6CA8}"/>
              </a:ext>
            </a:extLst>
          </p:cNvPr>
          <p:cNvSpPr txBox="1"/>
          <p:nvPr/>
        </p:nvSpPr>
        <p:spPr>
          <a:xfrm>
            <a:off x="2056722" y="5516934"/>
            <a:ext cx="25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Lion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A32861-4E9F-C166-3FD5-0F7BE936DCB7}"/>
              </a:ext>
            </a:extLst>
          </p:cNvPr>
          <p:cNvSpPr txBox="1"/>
          <p:nvPr/>
        </p:nvSpPr>
        <p:spPr>
          <a:xfrm>
            <a:off x="5400872" y="2651487"/>
            <a:ext cx="25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Iberian Wolf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8439FC-6A87-4397-D679-F009CE5565F0}"/>
              </a:ext>
            </a:extLst>
          </p:cNvPr>
          <p:cNvSpPr txBox="1"/>
          <p:nvPr/>
        </p:nvSpPr>
        <p:spPr>
          <a:xfrm>
            <a:off x="6984583" y="3419184"/>
            <a:ext cx="257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Somali Wild Ass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</a:t>
            </a:r>
          </a:p>
        </p:txBody>
      </p:sp>
    </p:spTree>
    <p:extLst>
      <p:ext uri="{BB962C8B-B14F-4D97-AF65-F5344CB8AC3E}">
        <p14:creationId xmlns:p14="http://schemas.microsoft.com/office/powerpoint/2010/main" val="4151828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</TotalTime>
  <Words>109</Words>
  <Application>Microsoft Office PowerPoint</Application>
  <PresentationFormat>A4 Paper (210x297 mm)</PresentationFormat>
  <Paragraphs>61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Moore</dc:creator>
  <cp:lastModifiedBy>Nicola McAllister</cp:lastModifiedBy>
  <cp:revision>49</cp:revision>
  <cp:lastPrinted>2022-05-02T14:44:08Z</cp:lastPrinted>
  <dcterms:created xsi:type="dcterms:W3CDTF">2021-12-07T12:42:43Z</dcterms:created>
  <dcterms:modified xsi:type="dcterms:W3CDTF">2022-11-07T15:17:57Z</dcterms:modified>
</cp:coreProperties>
</file>