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56" r:id="rId3"/>
    <p:sldId id="261" r:id="rId4"/>
    <p:sldId id="260" r:id="rId5"/>
  </p:sldIdLst>
  <p:sldSz cx="9906000" cy="6858000" type="A4"/>
  <p:notesSz cx="7011988" cy="92979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8AB2"/>
    <a:srgbClr val="1A9E98"/>
    <a:srgbClr val="FFFFFF"/>
    <a:srgbClr val="FF6600"/>
    <a:srgbClr val="660066"/>
    <a:srgbClr val="990099"/>
    <a:srgbClr val="CC3399"/>
    <a:srgbClr val="99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2" d="100"/>
          <a:sy n="82" d="100"/>
        </p:scale>
        <p:origin x="130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5E86596-2460-4047-9E9C-B390393789C1}" type="datetimeFigureOut">
              <a:rPr lang="en-GB" smtClean="0"/>
              <a:t>09/02/2023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3F0109B-49C0-492E-AC9A-D858B5A95EE8}" type="slidenum">
              <a:rPr lang="en-GB" smtClean="0"/>
              <a:t>‹#›</a:t>
            </a:fld>
            <a:endParaRPr lang="en-GB" dirty="0"/>
          </a:p>
        </p:txBody>
      </p:sp>
    </p:spTree>
    <p:extLst>
      <p:ext uri="{BB962C8B-B14F-4D97-AF65-F5344CB8AC3E}">
        <p14:creationId xmlns:p14="http://schemas.microsoft.com/office/powerpoint/2010/main" val="33352997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5E86596-2460-4047-9E9C-B390393789C1}" type="datetimeFigureOut">
              <a:rPr lang="en-GB" smtClean="0"/>
              <a:t>09/02/2023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3F0109B-49C0-492E-AC9A-D858B5A95EE8}" type="slidenum">
              <a:rPr lang="en-GB" smtClean="0"/>
              <a:t>‹#›</a:t>
            </a:fld>
            <a:endParaRPr lang="en-GB" dirty="0"/>
          </a:p>
        </p:txBody>
      </p:sp>
    </p:spTree>
    <p:extLst>
      <p:ext uri="{BB962C8B-B14F-4D97-AF65-F5344CB8AC3E}">
        <p14:creationId xmlns:p14="http://schemas.microsoft.com/office/powerpoint/2010/main" val="14083489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5E86596-2460-4047-9E9C-B390393789C1}" type="datetimeFigureOut">
              <a:rPr lang="en-GB" smtClean="0"/>
              <a:t>09/02/2023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3F0109B-49C0-492E-AC9A-D858B5A95EE8}" type="slidenum">
              <a:rPr lang="en-GB" smtClean="0"/>
              <a:t>‹#›</a:t>
            </a:fld>
            <a:endParaRPr lang="en-GB" dirty="0"/>
          </a:p>
        </p:txBody>
      </p:sp>
    </p:spTree>
    <p:extLst>
      <p:ext uri="{BB962C8B-B14F-4D97-AF65-F5344CB8AC3E}">
        <p14:creationId xmlns:p14="http://schemas.microsoft.com/office/powerpoint/2010/main" val="3069144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5E86596-2460-4047-9E9C-B390393789C1}" type="datetimeFigureOut">
              <a:rPr lang="en-GB" smtClean="0"/>
              <a:t>09/02/2023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3F0109B-49C0-492E-AC9A-D858B5A95EE8}" type="slidenum">
              <a:rPr lang="en-GB" smtClean="0"/>
              <a:t>‹#›</a:t>
            </a:fld>
            <a:endParaRPr lang="en-GB" dirty="0"/>
          </a:p>
        </p:txBody>
      </p:sp>
    </p:spTree>
    <p:extLst>
      <p:ext uri="{BB962C8B-B14F-4D97-AF65-F5344CB8AC3E}">
        <p14:creationId xmlns:p14="http://schemas.microsoft.com/office/powerpoint/2010/main" val="1611993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E86596-2460-4047-9E9C-B390393789C1}" type="datetimeFigureOut">
              <a:rPr lang="en-GB" smtClean="0"/>
              <a:t>09/02/2023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3F0109B-49C0-492E-AC9A-D858B5A95EE8}" type="slidenum">
              <a:rPr lang="en-GB" smtClean="0"/>
              <a:t>‹#›</a:t>
            </a:fld>
            <a:endParaRPr lang="en-GB" dirty="0"/>
          </a:p>
        </p:txBody>
      </p:sp>
    </p:spTree>
    <p:extLst>
      <p:ext uri="{BB962C8B-B14F-4D97-AF65-F5344CB8AC3E}">
        <p14:creationId xmlns:p14="http://schemas.microsoft.com/office/powerpoint/2010/main" val="3498789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5E86596-2460-4047-9E9C-B390393789C1}" type="datetimeFigureOut">
              <a:rPr lang="en-GB" smtClean="0"/>
              <a:t>09/02/2023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3F0109B-49C0-492E-AC9A-D858B5A95EE8}" type="slidenum">
              <a:rPr lang="en-GB" smtClean="0"/>
              <a:t>‹#›</a:t>
            </a:fld>
            <a:endParaRPr lang="en-GB" dirty="0"/>
          </a:p>
        </p:txBody>
      </p:sp>
    </p:spTree>
    <p:extLst>
      <p:ext uri="{BB962C8B-B14F-4D97-AF65-F5344CB8AC3E}">
        <p14:creationId xmlns:p14="http://schemas.microsoft.com/office/powerpoint/2010/main" val="1512821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5E86596-2460-4047-9E9C-B390393789C1}" type="datetimeFigureOut">
              <a:rPr lang="en-GB" smtClean="0"/>
              <a:t>09/02/2023</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E3F0109B-49C0-492E-AC9A-D858B5A95EE8}" type="slidenum">
              <a:rPr lang="en-GB" smtClean="0"/>
              <a:t>‹#›</a:t>
            </a:fld>
            <a:endParaRPr lang="en-GB" dirty="0"/>
          </a:p>
        </p:txBody>
      </p:sp>
    </p:spTree>
    <p:extLst>
      <p:ext uri="{BB962C8B-B14F-4D97-AF65-F5344CB8AC3E}">
        <p14:creationId xmlns:p14="http://schemas.microsoft.com/office/powerpoint/2010/main" val="1471017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5E86596-2460-4047-9E9C-B390393789C1}" type="datetimeFigureOut">
              <a:rPr lang="en-GB" smtClean="0"/>
              <a:t>09/02/2023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E3F0109B-49C0-492E-AC9A-D858B5A95EE8}" type="slidenum">
              <a:rPr lang="en-GB" smtClean="0"/>
              <a:t>‹#›</a:t>
            </a:fld>
            <a:endParaRPr lang="en-GB" dirty="0"/>
          </a:p>
        </p:txBody>
      </p:sp>
    </p:spTree>
    <p:extLst>
      <p:ext uri="{BB962C8B-B14F-4D97-AF65-F5344CB8AC3E}">
        <p14:creationId xmlns:p14="http://schemas.microsoft.com/office/powerpoint/2010/main" val="1678530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E86596-2460-4047-9E9C-B390393789C1}" type="datetimeFigureOut">
              <a:rPr lang="en-GB" smtClean="0"/>
              <a:t>09/02/2023</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E3F0109B-49C0-492E-AC9A-D858B5A95EE8}" type="slidenum">
              <a:rPr lang="en-GB" smtClean="0"/>
              <a:t>‹#›</a:t>
            </a:fld>
            <a:endParaRPr lang="en-GB" dirty="0"/>
          </a:p>
        </p:txBody>
      </p:sp>
    </p:spTree>
    <p:extLst>
      <p:ext uri="{BB962C8B-B14F-4D97-AF65-F5344CB8AC3E}">
        <p14:creationId xmlns:p14="http://schemas.microsoft.com/office/powerpoint/2010/main" val="674341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5E86596-2460-4047-9E9C-B390393789C1}" type="datetimeFigureOut">
              <a:rPr lang="en-GB" smtClean="0"/>
              <a:t>09/02/2023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3F0109B-49C0-492E-AC9A-D858B5A95EE8}" type="slidenum">
              <a:rPr lang="en-GB" smtClean="0"/>
              <a:t>‹#›</a:t>
            </a:fld>
            <a:endParaRPr lang="en-GB" dirty="0"/>
          </a:p>
        </p:txBody>
      </p:sp>
    </p:spTree>
    <p:extLst>
      <p:ext uri="{BB962C8B-B14F-4D97-AF65-F5344CB8AC3E}">
        <p14:creationId xmlns:p14="http://schemas.microsoft.com/office/powerpoint/2010/main" val="2106545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5E86596-2460-4047-9E9C-B390393789C1}" type="datetimeFigureOut">
              <a:rPr lang="en-GB" smtClean="0"/>
              <a:t>09/02/2023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3F0109B-49C0-492E-AC9A-D858B5A95EE8}" type="slidenum">
              <a:rPr lang="en-GB" smtClean="0"/>
              <a:t>‹#›</a:t>
            </a:fld>
            <a:endParaRPr lang="en-GB" dirty="0"/>
          </a:p>
        </p:txBody>
      </p:sp>
    </p:spTree>
    <p:extLst>
      <p:ext uri="{BB962C8B-B14F-4D97-AF65-F5344CB8AC3E}">
        <p14:creationId xmlns:p14="http://schemas.microsoft.com/office/powerpoint/2010/main" val="5279577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E86596-2460-4047-9E9C-B390393789C1}" type="datetimeFigureOut">
              <a:rPr lang="en-GB" smtClean="0"/>
              <a:t>09/02/2023</a:t>
            </a:fld>
            <a:endParaRPr lang="en-GB" dirty="0"/>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F0109B-49C0-492E-AC9A-D858B5A95EE8}" type="slidenum">
              <a:rPr lang="en-GB" smtClean="0"/>
              <a:t>‹#›</a:t>
            </a:fld>
            <a:endParaRPr lang="en-GB" dirty="0"/>
          </a:p>
        </p:txBody>
      </p:sp>
    </p:spTree>
    <p:extLst>
      <p:ext uri="{BB962C8B-B14F-4D97-AF65-F5344CB8AC3E}">
        <p14:creationId xmlns:p14="http://schemas.microsoft.com/office/powerpoint/2010/main" val="20771588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g"/><Relationship Id="rId7"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pn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s>
</file>

<file path=ppt/slides/_rels/slide4.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g"/><Relationship Id="rId10" Type="http://schemas.openxmlformats.org/officeDocument/2006/relationships/image" Target="../media/image10.jpeg"/><Relationship Id="rId4" Type="http://schemas.openxmlformats.org/officeDocument/2006/relationships/image" Target="../media/image4.png"/><Relationship Id="rId9"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DF053118-7E13-4E66-85F0-23C5A6746971}"/>
              </a:ext>
            </a:extLst>
          </p:cNvPr>
          <p:cNvPicPr>
            <a:picLocks noChangeAspect="1"/>
          </p:cNvPicPr>
          <p:nvPr/>
        </p:nvPicPr>
        <p:blipFill>
          <a:blip r:embed="rId2">
            <a:alphaModFix amt="35000"/>
          </a:blip>
          <a:stretch>
            <a:fillRect/>
          </a:stretch>
        </p:blipFill>
        <p:spPr>
          <a:xfrm>
            <a:off x="4986951" y="48491"/>
            <a:ext cx="4889416" cy="6761050"/>
          </a:xfrm>
          <a:prstGeom prst="rect">
            <a:avLst/>
          </a:prstGeom>
        </p:spPr>
      </p:pic>
      <p:pic>
        <p:nvPicPr>
          <p:cNvPr id="1030" name="Picture 6" descr="Jungle Leaves Border Images, Stock Photos &amp;amp; Vectors | Shutterstock">
            <a:extLst>
              <a:ext uri="{FF2B5EF4-FFF2-40B4-BE49-F238E27FC236}">
                <a16:creationId xmlns:a16="http://schemas.microsoft.com/office/drawing/2014/main" id="{11BEA9A9-4FDA-47BB-BB70-614CCA47067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7423"/>
          <a:stretch/>
        </p:blipFill>
        <p:spPr bwMode="auto">
          <a:xfrm>
            <a:off x="79322" y="19657"/>
            <a:ext cx="4890652" cy="6761018"/>
          </a:xfrm>
          <a:prstGeom prst="rect">
            <a:avLst/>
          </a:prstGeom>
          <a:ln>
            <a:noFill/>
          </a:ln>
          <a:effectLst>
            <a:softEdge rad="127000"/>
          </a:effectLst>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1E1C1794-32D0-4478-B273-6C60E7096128}"/>
              </a:ext>
            </a:extLst>
          </p:cNvPr>
          <p:cNvSpPr/>
          <p:nvPr/>
        </p:nvSpPr>
        <p:spPr>
          <a:xfrm>
            <a:off x="62345" y="48491"/>
            <a:ext cx="9781309" cy="676101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6" name="Straight Connector 5">
            <a:extLst>
              <a:ext uri="{FF2B5EF4-FFF2-40B4-BE49-F238E27FC236}">
                <a16:creationId xmlns:a16="http://schemas.microsoft.com/office/drawing/2014/main" id="{52F1A799-D951-4662-A49E-C254C1BB8B6E}"/>
              </a:ext>
            </a:extLst>
          </p:cNvPr>
          <p:cNvCxnSpPr>
            <a:stCxn id="4" idx="0"/>
            <a:endCxn id="4" idx="2"/>
          </p:cNvCxnSpPr>
          <p:nvPr/>
        </p:nvCxnSpPr>
        <p:spPr>
          <a:xfrm>
            <a:off x="4953000" y="48491"/>
            <a:ext cx="0" cy="6761018"/>
          </a:xfrm>
          <a:prstGeom prst="line">
            <a:avLst/>
          </a:prstGeom>
        </p:spPr>
        <p:style>
          <a:lnRef idx="1">
            <a:schemeClr val="dk1"/>
          </a:lnRef>
          <a:fillRef idx="0">
            <a:schemeClr val="dk1"/>
          </a:fillRef>
          <a:effectRef idx="0">
            <a:schemeClr val="dk1"/>
          </a:effectRef>
          <a:fontRef idx="minor">
            <a:schemeClr val="tx1"/>
          </a:fontRef>
        </p:style>
      </p:cxnSp>
      <p:sp>
        <p:nvSpPr>
          <p:cNvPr id="3" name="TextBox 2">
            <a:extLst>
              <a:ext uri="{FF2B5EF4-FFF2-40B4-BE49-F238E27FC236}">
                <a16:creationId xmlns:a16="http://schemas.microsoft.com/office/drawing/2014/main" id="{BC14BDDE-D822-434C-84CE-733D02E802D5}"/>
              </a:ext>
            </a:extLst>
          </p:cNvPr>
          <p:cNvSpPr txBox="1"/>
          <p:nvPr/>
        </p:nvSpPr>
        <p:spPr>
          <a:xfrm>
            <a:off x="648701" y="2787013"/>
            <a:ext cx="3716707" cy="2308324"/>
          </a:xfrm>
          <a:prstGeom prst="rect">
            <a:avLst/>
          </a:prstGeom>
          <a:noFill/>
        </p:spPr>
        <p:txBody>
          <a:bodyPr wrap="square" rtlCol="0">
            <a:spAutoFit/>
          </a:bodyPr>
          <a:lstStyle/>
          <a:p>
            <a:pPr algn="ctr"/>
            <a:r>
              <a:rPr lang="en-GB" sz="3600" b="1" dirty="0">
                <a:solidFill>
                  <a:schemeClr val="tx1">
                    <a:lumMod val="95000"/>
                    <a:lumOff val="5000"/>
                  </a:schemeClr>
                </a:solidFill>
                <a:latin typeface="Century Gothic" panose="020B0502020202020204" pitchFamily="34" charset="0"/>
              </a:rPr>
              <a:t>Conservation</a:t>
            </a:r>
          </a:p>
          <a:p>
            <a:pPr algn="ctr"/>
            <a:r>
              <a:rPr lang="en-GB" sz="3600" b="1" dirty="0">
                <a:solidFill>
                  <a:schemeClr val="tx1">
                    <a:lumMod val="95000"/>
                    <a:lumOff val="5000"/>
                  </a:schemeClr>
                </a:solidFill>
                <a:latin typeface="Century Gothic" panose="020B0502020202020204" pitchFamily="34" charset="0"/>
              </a:rPr>
              <a:t>Champions </a:t>
            </a:r>
          </a:p>
          <a:p>
            <a:pPr algn="ctr"/>
            <a:r>
              <a:rPr lang="en-GB" sz="3600" b="1" dirty="0">
                <a:solidFill>
                  <a:schemeClr val="bg2">
                    <a:lumMod val="50000"/>
                  </a:schemeClr>
                </a:solidFill>
                <a:latin typeface="Century Gothic" panose="020B0502020202020204" pitchFamily="34" charset="0"/>
              </a:rPr>
              <a:t>Pre </a:t>
            </a:r>
          </a:p>
          <a:p>
            <a:pPr algn="ctr"/>
            <a:r>
              <a:rPr lang="en-GB" sz="3600" b="1" dirty="0">
                <a:solidFill>
                  <a:schemeClr val="bg2">
                    <a:lumMod val="50000"/>
                  </a:schemeClr>
                </a:solidFill>
                <a:latin typeface="Century Gothic" panose="020B0502020202020204" pitchFamily="34" charset="0"/>
              </a:rPr>
              <a:t>Activity </a:t>
            </a:r>
          </a:p>
        </p:txBody>
      </p:sp>
      <p:sp>
        <p:nvSpPr>
          <p:cNvPr id="7" name="TextBox 6">
            <a:extLst>
              <a:ext uri="{FF2B5EF4-FFF2-40B4-BE49-F238E27FC236}">
                <a16:creationId xmlns:a16="http://schemas.microsoft.com/office/drawing/2014/main" id="{35AD3353-5E4A-4CDB-BD26-5CF8BD2B5132}"/>
              </a:ext>
            </a:extLst>
          </p:cNvPr>
          <p:cNvSpPr txBox="1"/>
          <p:nvPr/>
        </p:nvSpPr>
        <p:spPr>
          <a:xfrm>
            <a:off x="733713" y="5095337"/>
            <a:ext cx="3765774" cy="461665"/>
          </a:xfrm>
          <a:prstGeom prst="rect">
            <a:avLst/>
          </a:prstGeom>
          <a:noFill/>
        </p:spPr>
        <p:txBody>
          <a:bodyPr wrap="none" rtlCol="0">
            <a:spAutoFit/>
          </a:bodyPr>
          <a:lstStyle/>
          <a:p>
            <a:r>
              <a:rPr lang="en-GB" sz="2400" b="1" dirty="0">
                <a:solidFill>
                  <a:schemeClr val="bg2">
                    <a:lumMod val="50000"/>
                  </a:schemeClr>
                </a:solidFill>
                <a:latin typeface="Century Gothic" panose="020B0502020202020204" pitchFamily="34" charset="0"/>
              </a:rPr>
              <a:t>Name</a:t>
            </a:r>
            <a:r>
              <a:rPr lang="en-GB" sz="2400" dirty="0">
                <a:solidFill>
                  <a:schemeClr val="bg2">
                    <a:lumMod val="50000"/>
                  </a:schemeClr>
                </a:solidFill>
                <a:latin typeface="Century Gothic" panose="020B0502020202020204" pitchFamily="34" charset="0"/>
              </a:rPr>
              <a:t> ……………...…….</a:t>
            </a:r>
          </a:p>
        </p:txBody>
      </p:sp>
      <p:pic>
        <p:nvPicPr>
          <p:cNvPr id="8" name="Picture 7" descr="Logo&#10;&#10;Description automatically generated">
            <a:extLst>
              <a:ext uri="{FF2B5EF4-FFF2-40B4-BE49-F238E27FC236}">
                <a16:creationId xmlns:a16="http://schemas.microsoft.com/office/drawing/2014/main" id="{0636A9C1-C804-57D3-D72A-651F8E38EF22}"/>
              </a:ext>
            </a:extLst>
          </p:cNvPr>
          <p:cNvPicPr>
            <a:picLocks noChangeAspect="1"/>
          </p:cNvPicPr>
          <p:nvPr/>
        </p:nvPicPr>
        <p:blipFill rotWithShape="1">
          <a:blip r:embed="rId4">
            <a:extLst>
              <a:ext uri="{28A0092B-C50C-407E-A947-70E740481C1C}">
                <a14:useLocalDpi xmlns:a14="http://schemas.microsoft.com/office/drawing/2010/main" val="0"/>
              </a:ext>
            </a:extLst>
          </a:blip>
          <a:srcRect b="21863"/>
          <a:stretch/>
        </p:blipFill>
        <p:spPr>
          <a:xfrm>
            <a:off x="1064421" y="877470"/>
            <a:ext cx="3104358" cy="1776178"/>
          </a:xfrm>
          <a:prstGeom prst="rect">
            <a:avLst/>
          </a:prstGeom>
        </p:spPr>
      </p:pic>
      <p:sp>
        <p:nvSpPr>
          <p:cNvPr id="2" name="TextBox 1">
            <a:extLst>
              <a:ext uri="{FF2B5EF4-FFF2-40B4-BE49-F238E27FC236}">
                <a16:creationId xmlns:a16="http://schemas.microsoft.com/office/drawing/2014/main" id="{DB0AF2D7-6BD2-2BF6-A455-2D64F02F1B90}"/>
              </a:ext>
            </a:extLst>
          </p:cNvPr>
          <p:cNvSpPr txBox="1"/>
          <p:nvPr/>
        </p:nvSpPr>
        <p:spPr>
          <a:xfrm>
            <a:off x="5317724" y="435006"/>
            <a:ext cx="4243526" cy="5883727"/>
          </a:xfrm>
          <a:prstGeom prst="rect">
            <a:avLst/>
          </a:prstGeom>
          <a:noFill/>
        </p:spPr>
        <p:txBody>
          <a:bodyPr wrap="square" rtlCol="0">
            <a:spAutoFit/>
          </a:bodyPr>
          <a:lstStyle/>
          <a:p>
            <a:pPr marL="0" marR="0" indent="0" algn="ctr">
              <a:lnSpc>
                <a:spcPct val="119000"/>
              </a:lnSpc>
              <a:spcBef>
                <a:spcPts val="0"/>
              </a:spcBef>
              <a:spcAft>
                <a:spcPts val="600"/>
              </a:spcAft>
            </a:pPr>
            <a:endParaRPr lang="en-US" sz="1800" kern="1400" dirty="0">
              <a:ln>
                <a:noFill/>
              </a:ln>
              <a:solidFill>
                <a:srgbClr val="000000"/>
              </a:solidFill>
              <a:effectLst/>
              <a:latin typeface="Calibri" panose="020F0502020204030204" pitchFamily="34" charset="0"/>
            </a:endParaRPr>
          </a:p>
          <a:p>
            <a:pPr marL="0" marR="0" indent="0" algn="ctr">
              <a:lnSpc>
                <a:spcPct val="119000"/>
              </a:lnSpc>
              <a:spcBef>
                <a:spcPts val="0"/>
              </a:spcBef>
              <a:spcAft>
                <a:spcPts val="600"/>
              </a:spcAft>
            </a:pPr>
            <a:r>
              <a:rPr lang="en-US" sz="1800" kern="1400" dirty="0">
                <a:ln>
                  <a:noFill/>
                </a:ln>
                <a:solidFill>
                  <a:srgbClr val="000000"/>
                </a:solidFill>
                <a:effectLst/>
                <a:latin typeface="Century Gothic" panose="020B0502020202020204" pitchFamily="34" charset="0"/>
              </a:rPr>
              <a:t>Some animals are classed as endangered, what does that mean? …………………………………..………………………………………………………………………………………………………………..……………………………………………….</a:t>
            </a:r>
          </a:p>
          <a:p>
            <a:pPr marL="0" marR="0" indent="0" algn="ctr">
              <a:lnSpc>
                <a:spcPct val="119000"/>
              </a:lnSpc>
              <a:spcBef>
                <a:spcPts val="0"/>
              </a:spcBef>
              <a:spcAft>
                <a:spcPts val="600"/>
              </a:spcAft>
            </a:pPr>
            <a:r>
              <a:rPr lang="en-US" sz="1800" kern="1400" dirty="0">
                <a:ln>
                  <a:noFill/>
                </a:ln>
                <a:solidFill>
                  <a:srgbClr val="000000"/>
                </a:solidFill>
                <a:effectLst/>
                <a:latin typeface="Century Gothic" panose="020B0502020202020204" pitchFamily="34" charset="0"/>
              </a:rPr>
              <a:t> </a:t>
            </a:r>
          </a:p>
          <a:p>
            <a:pPr marL="0" marR="0" indent="0" algn="ctr">
              <a:lnSpc>
                <a:spcPct val="119000"/>
              </a:lnSpc>
              <a:spcBef>
                <a:spcPts val="0"/>
              </a:spcBef>
              <a:spcAft>
                <a:spcPts val="600"/>
              </a:spcAft>
            </a:pPr>
            <a:r>
              <a:rPr lang="en-US" sz="1800" kern="1400" dirty="0">
                <a:ln>
                  <a:noFill/>
                </a:ln>
                <a:solidFill>
                  <a:srgbClr val="000000"/>
                </a:solidFill>
                <a:effectLst/>
                <a:latin typeface="Century Gothic" panose="020B0502020202020204" pitchFamily="34" charset="0"/>
              </a:rPr>
              <a:t>Can you think of the word for if there are none left at all? </a:t>
            </a:r>
          </a:p>
          <a:p>
            <a:pPr marL="0" marR="0" indent="0" algn="ctr">
              <a:lnSpc>
                <a:spcPct val="119000"/>
              </a:lnSpc>
              <a:spcBef>
                <a:spcPts val="0"/>
              </a:spcBef>
              <a:spcAft>
                <a:spcPts val="600"/>
              </a:spcAft>
            </a:pPr>
            <a:r>
              <a:rPr lang="en-US" sz="1800" kern="1400" dirty="0">
                <a:ln>
                  <a:noFill/>
                </a:ln>
                <a:solidFill>
                  <a:srgbClr val="000000"/>
                </a:solidFill>
                <a:effectLst/>
                <a:latin typeface="Century Gothic" panose="020B0502020202020204" pitchFamily="34" charset="0"/>
              </a:rPr>
              <a:t> </a:t>
            </a:r>
          </a:p>
          <a:p>
            <a:pPr marL="0" marR="0" indent="0" algn="ctr">
              <a:lnSpc>
                <a:spcPct val="119000"/>
              </a:lnSpc>
              <a:spcBef>
                <a:spcPts val="0"/>
              </a:spcBef>
              <a:spcAft>
                <a:spcPts val="600"/>
              </a:spcAft>
            </a:pPr>
            <a:r>
              <a:rPr lang="en-US" sz="1800" kern="1400" dirty="0">
                <a:ln>
                  <a:noFill/>
                </a:ln>
                <a:solidFill>
                  <a:srgbClr val="000000"/>
                </a:solidFill>
                <a:effectLst/>
                <a:latin typeface="Century Gothic" panose="020B0502020202020204" pitchFamily="34" charset="0"/>
              </a:rPr>
              <a:t>E ……………………….</a:t>
            </a:r>
          </a:p>
          <a:p>
            <a:pPr marL="0" marR="0" indent="0" algn="ctr">
              <a:lnSpc>
                <a:spcPct val="119000"/>
              </a:lnSpc>
              <a:spcBef>
                <a:spcPts val="0"/>
              </a:spcBef>
              <a:spcAft>
                <a:spcPts val="600"/>
              </a:spcAft>
            </a:pPr>
            <a:r>
              <a:rPr lang="en-US" sz="1800" kern="1400" dirty="0">
                <a:ln>
                  <a:noFill/>
                </a:ln>
                <a:solidFill>
                  <a:srgbClr val="000000"/>
                </a:solidFill>
                <a:effectLst/>
                <a:latin typeface="Calibri" panose="020F0502020204030204" pitchFamily="34" charset="0"/>
              </a:rPr>
              <a:t> </a:t>
            </a:r>
          </a:p>
          <a:p>
            <a:pPr marL="0" marR="0" indent="0" algn="l">
              <a:lnSpc>
                <a:spcPct val="119000"/>
              </a:lnSpc>
              <a:spcBef>
                <a:spcPts val="0"/>
              </a:spcBef>
              <a:spcAft>
                <a:spcPts val="600"/>
              </a:spcAft>
            </a:pPr>
            <a:r>
              <a:rPr lang="en-US" sz="1800" kern="1400" dirty="0">
                <a:ln>
                  <a:noFill/>
                </a:ln>
                <a:solidFill>
                  <a:srgbClr val="000000"/>
                </a:solidFill>
                <a:effectLst/>
                <a:latin typeface="Calibri" panose="020F0502020204030204" pitchFamily="34" charset="0"/>
              </a:rPr>
              <a:t> </a:t>
            </a:r>
          </a:p>
        </p:txBody>
      </p:sp>
    </p:spTree>
    <p:extLst>
      <p:ext uri="{BB962C8B-B14F-4D97-AF65-F5344CB8AC3E}">
        <p14:creationId xmlns:p14="http://schemas.microsoft.com/office/powerpoint/2010/main" val="11900373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98C8318C-A5DA-40ED-B558-0F19BF1E36F7}"/>
              </a:ext>
            </a:extLst>
          </p:cNvPr>
          <p:cNvPicPr>
            <a:picLocks noChangeAspect="1"/>
          </p:cNvPicPr>
          <p:nvPr/>
        </p:nvPicPr>
        <p:blipFill>
          <a:blip r:embed="rId2">
            <a:alphaModFix amt="35000"/>
          </a:blip>
          <a:stretch>
            <a:fillRect/>
          </a:stretch>
        </p:blipFill>
        <p:spPr>
          <a:xfrm>
            <a:off x="4922400" y="90340"/>
            <a:ext cx="4867513" cy="6730763"/>
          </a:xfrm>
          <a:prstGeom prst="rect">
            <a:avLst/>
          </a:prstGeom>
        </p:spPr>
      </p:pic>
      <p:pic>
        <p:nvPicPr>
          <p:cNvPr id="16" name="Picture 15">
            <a:extLst>
              <a:ext uri="{FF2B5EF4-FFF2-40B4-BE49-F238E27FC236}">
                <a16:creationId xmlns:a16="http://schemas.microsoft.com/office/drawing/2014/main" id="{0C9507E7-FBD6-4936-927F-6A15FD5A4C16}"/>
              </a:ext>
            </a:extLst>
          </p:cNvPr>
          <p:cNvPicPr>
            <a:picLocks noChangeAspect="1"/>
          </p:cNvPicPr>
          <p:nvPr/>
        </p:nvPicPr>
        <p:blipFill>
          <a:blip r:embed="rId2">
            <a:alphaModFix amt="35000"/>
          </a:blip>
          <a:stretch>
            <a:fillRect/>
          </a:stretch>
        </p:blipFill>
        <p:spPr>
          <a:xfrm>
            <a:off x="70472" y="75197"/>
            <a:ext cx="4889416" cy="6761050"/>
          </a:xfrm>
          <a:prstGeom prst="rect">
            <a:avLst/>
          </a:prstGeom>
        </p:spPr>
      </p:pic>
      <p:sp>
        <p:nvSpPr>
          <p:cNvPr id="4" name="Rectangle 3">
            <a:extLst>
              <a:ext uri="{FF2B5EF4-FFF2-40B4-BE49-F238E27FC236}">
                <a16:creationId xmlns:a16="http://schemas.microsoft.com/office/drawing/2014/main" id="{1E1C1794-32D0-4478-B273-6C60E7096128}"/>
              </a:ext>
            </a:extLst>
          </p:cNvPr>
          <p:cNvSpPr/>
          <p:nvPr/>
        </p:nvSpPr>
        <p:spPr>
          <a:xfrm>
            <a:off x="62345" y="48491"/>
            <a:ext cx="9781309" cy="676101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6" name="Straight Connector 5">
            <a:extLst>
              <a:ext uri="{FF2B5EF4-FFF2-40B4-BE49-F238E27FC236}">
                <a16:creationId xmlns:a16="http://schemas.microsoft.com/office/drawing/2014/main" id="{52F1A799-D951-4662-A49E-C254C1BB8B6E}"/>
              </a:ext>
            </a:extLst>
          </p:cNvPr>
          <p:cNvCxnSpPr/>
          <p:nvPr/>
        </p:nvCxnSpPr>
        <p:spPr>
          <a:xfrm>
            <a:off x="7931946" y="-4407083"/>
            <a:ext cx="0" cy="5386253"/>
          </a:xfrm>
          <a:prstGeom prst="line">
            <a:avLst/>
          </a:prstGeom>
          <a:effectLst>
            <a:softEdge rad="127000"/>
          </a:effectLst>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10D0390A-9459-4845-B50A-4D45258E26A3}"/>
              </a:ext>
            </a:extLst>
          </p:cNvPr>
          <p:cNvSpPr txBox="1"/>
          <p:nvPr/>
        </p:nvSpPr>
        <p:spPr>
          <a:xfrm>
            <a:off x="162539" y="1714252"/>
            <a:ext cx="4783574" cy="369332"/>
          </a:xfrm>
          <a:prstGeom prst="rect">
            <a:avLst/>
          </a:prstGeom>
          <a:noFill/>
        </p:spPr>
        <p:txBody>
          <a:bodyPr wrap="square" rtlCol="0">
            <a:spAutoFit/>
          </a:bodyPr>
          <a:lstStyle/>
          <a:p>
            <a:endParaRPr lang="en-GB" b="1" dirty="0">
              <a:solidFill>
                <a:schemeClr val="accent2">
                  <a:lumMod val="50000"/>
                </a:schemeClr>
              </a:solidFill>
              <a:latin typeface="Century Gothic" panose="020B0502020202020204" pitchFamily="34" charset="0"/>
            </a:endParaRPr>
          </a:p>
        </p:txBody>
      </p:sp>
      <p:sp>
        <p:nvSpPr>
          <p:cNvPr id="3" name="Control 1">
            <a:extLst>
              <a:ext uri="{FF2B5EF4-FFF2-40B4-BE49-F238E27FC236}">
                <a16:creationId xmlns:a16="http://schemas.microsoft.com/office/drawing/2014/main" id="{256AA301-3302-5A25-5852-A2A1005362A0}"/>
              </a:ext>
            </a:extLst>
          </p:cNvPr>
          <p:cNvSpPr>
            <a:spLocks noChangeArrowheads="1" noChangeShapeType="1"/>
          </p:cNvSpPr>
          <p:nvPr/>
        </p:nvSpPr>
        <p:spPr bwMode="auto">
          <a:xfrm>
            <a:off x="2783037" y="8119139"/>
            <a:ext cx="2787550" cy="288795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252000" tIns="0" rIns="0" bIns="0" numCol="1" anchor="t" anchorCtr="0" compatLnSpc="1">
            <a:prstTxWarp prst="textNoShape">
              <a:avLst/>
            </a:prstTxWarp>
          </a:bodyPr>
          <a:lstStyle/>
          <a:p>
            <a:endParaRPr lang="en-GB"/>
          </a:p>
        </p:txBody>
      </p:sp>
      <p:sp>
        <p:nvSpPr>
          <p:cNvPr id="5" name="TextBox 4">
            <a:extLst>
              <a:ext uri="{FF2B5EF4-FFF2-40B4-BE49-F238E27FC236}">
                <a16:creationId xmlns:a16="http://schemas.microsoft.com/office/drawing/2014/main" id="{B4AD0675-B1ED-B444-C165-6115DAD4E317}"/>
              </a:ext>
            </a:extLst>
          </p:cNvPr>
          <p:cNvSpPr txBox="1"/>
          <p:nvPr/>
        </p:nvSpPr>
        <p:spPr>
          <a:xfrm>
            <a:off x="962002" y="901778"/>
            <a:ext cx="3302493" cy="3202415"/>
          </a:xfrm>
          <a:prstGeom prst="rect">
            <a:avLst/>
          </a:prstGeom>
          <a:noFill/>
        </p:spPr>
        <p:txBody>
          <a:bodyPr wrap="square" rtlCol="0">
            <a:spAutoFit/>
          </a:bodyPr>
          <a:lstStyle/>
          <a:p>
            <a:pPr marL="0" marR="0" indent="0" algn="ctr">
              <a:lnSpc>
                <a:spcPct val="119000"/>
              </a:lnSpc>
              <a:spcBef>
                <a:spcPts val="0"/>
              </a:spcBef>
              <a:spcAft>
                <a:spcPts val="600"/>
              </a:spcAft>
            </a:pPr>
            <a:r>
              <a:rPr lang="en-US" sz="1600" kern="1400" dirty="0">
                <a:ln>
                  <a:noFill/>
                </a:ln>
                <a:solidFill>
                  <a:srgbClr val="000000"/>
                </a:solidFill>
                <a:effectLst/>
                <a:latin typeface="Century Gothic" panose="020B0502020202020204" pitchFamily="34" charset="0"/>
              </a:rPr>
              <a:t>Some animals died out a long time ago, can you find them in the word search below?</a:t>
            </a:r>
            <a:r>
              <a:rPr lang="en-US" sz="1800" kern="1400" dirty="0">
                <a:ln>
                  <a:noFill/>
                </a:ln>
                <a:solidFill>
                  <a:srgbClr val="000000"/>
                </a:solidFill>
                <a:effectLst/>
                <a:latin typeface="Calibri" panose="020F0502020204030204" pitchFamily="34" charset="0"/>
              </a:rPr>
              <a:t> </a:t>
            </a:r>
          </a:p>
          <a:p>
            <a:pPr marL="0" marR="0" indent="0" algn="ctr">
              <a:lnSpc>
                <a:spcPct val="119000"/>
              </a:lnSpc>
              <a:spcBef>
                <a:spcPts val="0"/>
              </a:spcBef>
              <a:spcAft>
                <a:spcPts val="600"/>
              </a:spcAft>
            </a:pPr>
            <a:r>
              <a:rPr lang="en-US" sz="1400" kern="1400" dirty="0">
                <a:solidFill>
                  <a:srgbClr val="000000"/>
                </a:solidFill>
                <a:latin typeface="Century Gothic" panose="020B0502020202020204" pitchFamily="34" charset="0"/>
              </a:rPr>
              <a:t>Dinosaurs , Woolly Mammoth,   Dodo, Tasmanian Tiger, Irish Elk   </a:t>
            </a:r>
          </a:p>
          <a:p>
            <a:pPr marL="0" marR="0" indent="0" algn="ctr">
              <a:lnSpc>
                <a:spcPct val="119000"/>
              </a:lnSpc>
              <a:spcBef>
                <a:spcPts val="0"/>
              </a:spcBef>
              <a:spcAft>
                <a:spcPts val="600"/>
              </a:spcAft>
            </a:pPr>
            <a:r>
              <a:rPr lang="en-US" sz="1400" kern="1400" dirty="0">
                <a:solidFill>
                  <a:srgbClr val="000000"/>
                </a:solidFill>
                <a:latin typeface="Century Gothic" panose="020B0502020202020204" pitchFamily="34" charset="0"/>
              </a:rPr>
              <a:t>Javan Tiger, Golden Toad,   Paradise Parrot, Quagga</a:t>
            </a:r>
          </a:p>
          <a:p>
            <a:pPr marL="0" marR="0" indent="0" algn="ctr">
              <a:lnSpc>
                <a:spcPct val="119000"/>
              </a:lnSpc>
              <a:spcBef>
                <a:spcPts val="0"/>
              </a:spcBef>
              <a:spcAft>
                <a:spcPts val="600"/>
              </a:spcAft>
            </a:pPr>
            <a:r>
              <a:rPr lang="en-US" sz="1400" kern="1400" dirty="0">
                <a:ln>
                  <a:noFill/>
                </a:ln>
                <a:solidFill>
                  <a:srgbClr val="000000"/>
                </a:solidFill>
                <a:effectLst/>
                <a:latin typeface="Century Gothic" panose="020B0502020202020204" pitchFamily="34" charset="0"/>
              </a:rPr>
              <a:t>Sabre Tooth Cat</a:t>
            </a:r>
          </a:p>
          <a:p>
            <a:pPr marL="0" marR="0" indent="0" algn="ctr">
              <a:lnSpc>
                <a:spcPct val="119000"/>
              </a:lnSpc>
              <a:spcBef>
                <a:spcPts val="0"/>
              </a:spcBef>
              <a:spcAft>
                <a:spcPts val="600"/>
              </a:spcAft>
            </a:pPr>
            <a:endParaRPr lang="en-US" sz="1200" kern="1400" dirty="0">
              <a:solidFill>
                <a:srgbClr val="000000"/>
              </a:solidFill>
              <a:latin typeface="Calibri" panose="020F0502020204030204" pitchFamily="34" charset="0"/>
            </a:endParaRPr>
          </a:p>
          <a:p>
            <a:pPr marL="0" marR="0" indent="0" algn="ctr">
              <a:lnSpc>
                <a:spcPct val="119000"/>
              </a:lnSpc>
              <a:spcBef>
                <a:spcPts val="0"/>
              </a:spcBef>
              <a:spcAft>
                <a:spcPts val="600"/>
              </a:spcAft>
            </a:pPr>
            <a:endParaRPr lang="en-US" sz="1800" kern="1400" dirty="0">
              <a:ln>
                <a:noFill/>
              </a:ln>
              <a:solidFill>
                <a:srgbClr val="000000"/>
              </a:solidFill>
              <a:effectLst/>
              <a:latin typeface="Calibri" panose="020F0502020204030204" pitchFamily="34" charset="0"/>
            </a:endParaRPr>
          </a:p>
        </p:txBody>
      </p:sp>
      <p:sp>
        <p:nvSpPr>
          <p:cNvPr id="7" name="TextBox 6">
            <a:extLst>
              <a:ext uri="{FF2B5EF4-FFF2-40B4-BE49-F238E27FC236}">
                <a16:creationId xmlns:a16="http://schemas.microsoft.com/office/drawing/2014/main" id="{1038161D-A728-4450-9554-4E6263131617}"/>
              </a:ext>
            </a:extLst>
          </p:cNvPr>
          <p:cNvSpPr txBox="1"/>
          <p:nvPr/>
        </p:nvSpPr>
        <p:spPr>
          <a:xfrm>
            <a:off x="588326" y="2161520"/>
            <a:ext cx="3816220" cy="3794702"/>
          </a:xfrm>
          <a:prstGeom prst="rect">
            <a:avLst/>
          </a:prstGeom>
          <a:noFill/>
        </p:spPr>
        <p:txBody>
          <a:bodyPr wrap="square" rtlCol="0">
            <a:spAutoFit/>
          </a:bodyPr>
          <a:lstStyle/>
          <a:p>
            <a:endParaRPr lang="en-GB" dirty="0"/>
          </a:p>
        </p:txBody>
      </p:sp>
      <p:pic>
        <p:nvPicPr>
          <p:cNvPr id="1028" name="Picture 4" descr="Word Search on Extinct Animals">
            <a:extLst>
              <a:ext uri="{FF2B5EF4-FFF2-40B4-BE49-F238E27FC236}">
                <a16:creationId xmlns:a16="http://schemas.microsoft.com/office/drawing/2014/main" id="{BEE87900-12EC-475A-C5C3-919B0CA2FD3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 t="9042" r="22741" b="6110"/>
          <a:stretch/>
        </p:blipFill>
        <p:spPr bwMode="auto">
          <a:xfrm>
            <a:off x="850825" y="3035416"/>
            <a:ext cx="3407002" cy="328532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EB23B42-620C-4E48-1DBD-679FAD9BC4E4}"/>
              </a:ext>
            </a:extLst>
          </p:cNvPr>
          <p:cNvSpPr txBox="1"/>
          <p:nvPr/>
        </p:nvSpPr>
        <p:spPr>
          <a:xfrm>
            <a:off x="5258286" y="691640"/>
            <a:ext cx="4181383" cy="5528162"/>
          </a:xfrm>
          <a:prstGeom prst="rect">
            <a:avLst/>
          </a:prstGeom>
          <a:noFill/>
        </p:spPr>
        <p:txBody>
          <a:bodyPr wrap="square" rtlCol="0">
            <a:spAutoFit/>
          </a:bodyPr>
          <a:lstStyle/>
          <a:p>
            <a:endParaRPr lang="en-GB" dirty="0"/>
          </a:p>
        </p:txBody>
      </p:sp>
      <p:grpSp>
        <p:nvGrpSpPr>
          <p:cNvPr id="39" name="Group 38">
            <a:extLst>
              <a:ext uri="{FF2B5EF4-FFF2-40B4-BE49-F238E27FC236}">
                <a16:creationId xmlns:a16="http://schemas.microsoft.com/office/drawing/2014/main" id="{978E6FD8-1893-33FC-00A6-FF5A4AA47149}"/>
              </a:ext>
            </a:extLst>
          </p:cNvPr>
          <p:cNvGrpSpPr>
            <a:grpSpLocks/>
          </p:cNvGrpSpPr>
          <p:nvPr/>
        </p:nvGrpSpPr>
        <p:grpSpPr bwMode="auto">
          <a:xfrm rot="16200000" flipH="1">
            <a:off x="7100764" y="3866017"/>
            <a:ext cx="510783" cy="3871343"/>
            <a:chOff x="1097280" y="1053147"/>
            <a:chExt cx="8980" cy="67940"/>
          </a:xfrm>
        </p:grpSpPr>
        <p:grpSp>
          <p:nvGrpSpPr>
            <p:cNvPr id="40" name="Group 39">
              <a:extLst>
                <a:ext uri="{FF2B5EF4-FFF2-40B4-BE49-F238E27FC236}">
                  <a16:creationId xmlns:a16="http://schemas.microsoft.com/office/drawing/2014/main" id="{CB93167A-A127-1D57-6F47-27E69C0059DC}"/>
                </a:ext>
              </a:extLst>
            </p:cNvPr>
            <p:cNvGrpSpPr>
              <a:grpSpLocks/>
            </p:cNvGrpSpPr>
            <p:nvPr/>
          </p:nvGrpSpPr>
          <p:grpSpPr bwMode="auto">
            <a:xfrm>
              <a:off x="1097280" y="1053147"/>
              <a:ext cx="8924" cy="9255"/>
              <a:chOff x="1097280" y="1054735"/>
              <a:chExt cx="8924" cy="9254"/>
            </a:xfrm>
          </p:grpSpPr>
          <p:sp>
            <p:nvSpPr>
              <p:cNvPr id="59" name="AutoShape 4">
                <a:extLst>
                  <a:ext uri="{FF2B5EF4-FFF2-40B4-BE49-F238E27FC236}">
                    <a16:creationId xmlns:a16="http://schemas.microsoft.com/office/drawing/2014/main" id="{A953577C-15A3-EDCE-BB61-9D62745C5B93}"/>
                  </a:ext>
                </a:extLst>
              </p:cNvPr>
              <p:cNvSpPr>
                <a:spLocks noChangeArrowheads="1"/>
              </p:cNvSpPr>
              <p:nvPr/>
            </p:nvSpPr>
            <p:spPr bwMode="auto">
              <a:xfrm>
                <a:off x="1097280" y="1054735"/>
                <a:ext cx="8924" cy="9254"/>
              </a:xfrm>
              <a:prstGeom prst="flowChartConnector">
                <a:avLst/>
              </a:prstGeom>
              <a:solidFill>
                <a:srgbClr val="0C0C0C"/>
              </a:solidFill>
              <a:ln w="9525">
                <a:solidFill>
                  <a:sysClr val="windowText" lastClr="000000">
                    <a:lumMod val="0"/>
                    <a:lumOff val="0"/>
                  </a:sysClr>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36576" tIns="36576" rIns="36576" bIns="36576" anchor="t" anchorCtr="0" upright="1">
                <a:noAutofit/>
              </a:bodyPr>
              <a:lstStyle/>
              <a:p>
                <a:endParaRPr lang="en-GB"/>
              </a:p>
            </p:txBody>
          </p:sp>
          <p:sp>
            <p:nvSpPr>
              <p:cNvPr id="60" name="Text Box 5">
                <a:extLst>
                  <a:ext uri="{FF2B5EF4-FFF2-40B4-BE49-F238E27FC236}">
                    <a16:creationId xmlns:a16="http://schemas.microsoft.com/office/drawing/2014/main" id="{95C092A6-3C63-4F97-2B44-615B40013D34}"/>
                  </a:ext>
                </a:extLst>
              </p:cNvPr>
              <p:cNvSpPr txBox="1">
                <a:spLocks noChangeArrowheads="1"/>
              </p:cNvSpPr>
              <p:nvPr/>
            </p:nvSpPr>
            <p:spPr bwMode="auto">
              <a:xfrm>
                <a:off x="1098640" y="1056378"/>
                <a:ext cx="6516" cy="564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9525">
                    <a:solidFill>
                      <a:schemeClr val="dk1">
                        <a:lumMod val="0"/>
                        <a:lumOff val="0"/>
                      </a:schemeClr>
                    </a:solidFill>
                    <a:miter lim="800000"/>
                    <a:headEnd/>
                    <a:tailEnd/>
                  </a14:hiddenLine>
                </a:ext>
                <a:ext uri="{AF507438-7753-43E0-B8FC-AC1667EBCBE1}">
                  <a14:hiddenEffects xmlns:a14="http://schemas.microsoft.com/office/drawing/2010/main">
                    <a:effectLst/>
                  </a14:hiddenEffects>
                </a:ext>
              </a:extLst>
            </p:spPr>
            <p:txBody>
              <a:bodyPr rot="0" vert="horz" wrap="square" lIns="36576" tIns="36576" rIns="36576" bIns="36576" anchor="t" anchorCtr="0" upright="1">
                <a:noAutofit/>
              </a:bodyPr>
              <a:lstStyle/>
              <a:p>
                <a:pPr algn="ctr">
                  <a:lnSpc>
                    <a:spcPct val="118000"/>
                  </a:lnSpc>
                  <a:spcAft>
                    <a:spcPts val="600"/>
                  </a:spcAft>
                </a:pPr>
                <a:r>
                  <a:rPr lang="en-US" sz="1400" kern="1400" dirty="0">
                    <a:solidFill>
                      <a:srgbClr val="FFFFFF"/>
                    </a:solidFill>
                    <a:effectLst/>
                    <a:latin typeface="Century Gothic" panose="020B0502020202020204" pitchFamily="34" charset="0"/>
                    <a:ea typeface="Times New Roman" panose="02020603050405020304" pitchFamily="18" charset="0"/>
                  </a:rPr>
                  <a:t>EX</a:t>
                </a:r>
                <a:endParaRPr lang="en-GB" sz="1400" kern="1400" dirty="0">
                  <a:solidFill>
                    <a:srgbClr val="000000"/>
                  </a:solidFill>
                  <a:effectLst/>
                  <a:latin typeface="Calibri" panose="020F0502020204030204" pitchFamily="34" charset="0"/>
                  <a:ea typeface="Times New Roman" panose="02020603050405020304" pitchFamily="18" charset="0"/>
                </a:endParaRPr>
              </a:p>
            </p:txBody>
          </p:sp>
        </p:grpSp>
        <p:grpSp>
          <p:nvGrpSpPr>
            <p:cNvPr id="41" name="Group 40">
              <a:extLst>
                <a:ext uri="{FF2B5EF4-FFF2-40B4-BE49-F238E27FC236}">
                  <a16:creationId xmlns:a16="http://schemas.microsoft.com/office/drawing/2014/main" id="{CFF2F907-A763-E3F7-369F-15CB71B03035}"/>
                </a:ext>
              </a:extLst>
            </p:cNvPr>
            <p:cNvGrpSpPr>
              <a:grpSpLocks/>
            </p:cNvGrpSpPr>
            <p:nvPr/>
          </p:nvGrpSpPr>
          <p:grpSpPr bwMode="auto">
            <a:xfrm>
              <a:off x="1097280" y="1062825"/>
              <a:ext cx="8925" cy="9254"/>
              <a:chOff x="1099620" y="1072955"/>
              <a:chExt cx="8925" cy="9253"/>
            </a:xfrm>
          </p:grpSpPr>
          <p:sp>
            <p:nvSpPr>
              <p:cNvPr id="57" name="AutoShape 7">
                <a:extLst>
                  <a:ext uri="{FF2B5EF4-FFF2-40B4-BE49-F238E27FC236}">
                    <a16:creationId xmlns:a16="http://schemas.microsoft.com/office/drawing/2014/main" id="{2850B404-1446-14AF-0576-D9B00B73EA74}"/>
                  </a:ext>
                </a:extLst>
              </p:cNvPr>
              <p:cNvSpPr>
                <a:spLocks noChangeArrowheads="1"/>
              </p:cNvSpPr>
              <p:nvPr/>
            </p:nvSpPr>
            <p:spPr bwMode="auto">
              <a:xfrm>
                <a:off x="1099620" y="1072955"/>
                <a:ext cx="8925" cy="9253"/>
              </a:xfrm>
              <a:prstGeom prst="flowChartConnector">
                <a:avLst/>
              </a:prstGeom>
              <a:solidFill>
                <a:srgbClr val="FF3300"/>
              </a:solidFill>
              <a:ln w="9525">
                <a:solidFill>
                  <a:sysClr val="windowText" lastClr="000000">
                    <a:lumMod val="0"/>
                    <a:lumOff val="0"/>
                  </a:sysClr>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36576" tIns="36576" rIns="36576" bIns="36576" anchor="t" anchorCtr="0" upright="1">
                <a:noAutofit/>
              </a:bodyPr>
              <a:lstStyle/>
              <a:p>
                <a:endParaRPr lang="en-GB"/>
              </a:p>
            </p:txBody>
          </p:sp>
          <p:sp>
            <p:nvSpPr>
              <p:cNvPr id="58" name="Text Box 8">
                <a:extLst>
                  <a:ext uri="{FF2B5EF4-FFF2-40B4-BE49-F238E27FC236}">
                    <a16:creationId xmlns:a16="http://schemas.microsoft.com/office/drawing/2014/main" id="{228B4C24-8C6E-B8F4-31A3-43B2BF3C6A3F}"/>
                  </a:ext>
                </a:extLst>
              </p:cNvPr>
              <p:cNvSpPr txBox="1">
                <a:spLocks noChangeArrowheads="1"/>
              </p:cNvSpPr>
              <p:nvPr/>
            </p:nvSpPr>
            <p:spPr bwMode="auto">
              <a:xfrm>
                <a:off x="1100825" y="1074598"/>
                <a:ext cx="6515" cy="563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9525">
                    <a:solidFill>
                      <a:schemeClr val="dk1">
                        <a:lumMod val="0"/>
                        <a:lumOff val="0"/>
                      </a:schemeClr>
                    </a:solidFill>
                    <a:miter lim="800000"/>
                    <a:headEnd/>
                    <a:tailEnd/>
                  </a14:hiddenLine>
                </a:ext>
                <a:ext uri="{AF507438-7753-43E0-B8FC-AC1667EBCBE1}">
                  <a14:hiddenEffects xmlns:a14="http://schemas.microsoft.com/office/drawing/2010/main">
                    <a:effectLst/>
                  </a14:hiddenEffects>
                </a:ext>
              </a:extLst>
            </p:spPr>
            <p:txBody>
              <a:bodyPr rot="0" vert="horz" wrap="square" lIns="36576" tIns="36576" rIns="36576" bIns="36576" anchor="t" anchorCtr="0" upright="1">
                <a:noAutofit/>
              </a:bodyPr>
              <a:lstStyle/>
              <a:p>
                <a:pPr algn="ctr">
                  <a:lnSpc>
                    <a:spcPct val="118000"/>
                  </a:lnSpc>
                  <a:spcAft>
                    <a:spcPts val="600"/>
                  </a:spcAft>
                </a:pPr>
                <a:endParaRPr lang="en-GB" sz="1000" kern="1400" dirty="0">
                  <a:solidFill>
                    <a:srgbClr val="000000"/>
                  </a:solidFill>
                  <a:effectLst/>
                  <a:latin typeface="Calibri" panose="020F0502020204030204" pitchFamily="34" charset="0"/>
                  <a:ea typeface="Times New Roman" panose="02020603050405020304" pitchFamily="18" charset="0"/>
                </a:endParaRPr>
              </a:p>
            </p:txBody>
          </p:sp>
        </p:grpSp>
        <p:grpSp>
          <p:nvGrpSpPr>
            <p:cNvPr id="42" name="Group 41">
              <a:extLst>
                <a:ext uri="{FF2B5EF4-FFF2-40B4-BE49-F238E27FC236}">
                  <a16:creationId xmlns:a16="http://schemas.microsoft.com/office/drawing/2014/main" id="{C2AD2036-E180-57B7-1A27-3C4BCB1C5107}"/>
                </a:ext>
              </a:extLst>
            </p:cNvPr>
            <p:cNvGrpSpPr>
              <a:grpSpLocks/>
            </p:cNvGrpSpPr>
            <p:nvPr/>
          </p:nvGrpSpPr>
          <p:grpSpPr bwMode="auto">
            <a:xfrm>
              <a:off x="1097334" y="1072646"/>
              <a:ext cx="8926" cy="9253"/>
              <a:chOff x="1106940" y="1080695"/>
              <a:chExt cx="8925" cy="9253"/>
            </a:xfrm>
          </p:grpSpPr>
          <p:sp>
            <p:nvSpPr>
              <p:cNvPr id="55" name="AutoShape 10">
                <a:extLst>
                  <a:ext uri="{FF2B5EF4-FFF2-40B4-BE49-F238E27FC236}">
                    <a16:creationId xmlns:a16="http://schemas.microsoft.com/office/drawing/2014/main" id="{0AF19B00-1970-D2FF-04A7-3DB6B70467D3}"/>
                  </a:ext>
                </a:extLst>
              </p:cNvPr>
              <p:cNvSpPr>
                <a:spLocks noChangeArrowheads="1"/>
              </p:cNvSpPr>
              <p:nvPr/>
            </p:nvSpPr>
            <p:spPr bwMode="auto">
              <a:xfrm>
                <a:off x="1106940" y="1080695"/>
                <a:ext cx="8925" cy="9253"/>
              </a:xfrm>
              <a:prstGeom prst="flowChartConnector">
                <a:avLst/>
              </a:prstGeom>
              <a:solidFill>
                <a:srgbClr val="FF6319"/>
              </a:solidFill>
              <a:ln w="9525">
                <a:solidFill>
                  <a:sysClr val="windowText" lastClr="000000">
                    <a:lumMod val="0"/>
                    <a:lumOff val="0"/>
                  </a:sysClr>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36576" tIns="36576" rIns="36576" bIns="36576" anchor="t" anchorCtr="0" upright="1">
                <a:noAutofit/>
              </a:bodyPr>
              <a:lstStyle/>
              <a:p>
                <a:endParaRPr lang="en-GB"/>
              </a:p>
            </p:txBody>
          </p:sp>
          <p:sp>
            <p:nvSpPr>
              <p:cNvPr id="56" name="Text Box 11">
                <a:extLst>
                  <a:ext uri="{FF2B5EF4-FFF2-40B4-BE49-F238E27FC236}">
                    <a16:creationId xmlns:a16="http://schemas.microsoft.com/office/drawing/2014/main" id="{3BC750CD-8A1A-61CB-93CA-201DFD0B69AC}"/>
                  </a:ext>
                </a:extLst>
              </p:cNvPr>
              <p:cNvSpPr txBox="1">
                <a:spLocks noChangeArrowheads="1"/>
              </p:cNvSpPr>
              <p:nvPr/>
            </p:nvSpPr>
            <p:spPr bwMode="auto">
              <a:xfrm>
                <a:off x="1108145" y="1082338"/>
                <a:ext cx="6515" cy="563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9525">
                    <a:solidFill>
                      <a:schemeClr val="dk1">
                        <a:lumMod val="0"/>
                        <a:lumOff val="0"/>
                      </a:schemeClr>
                    </a:solidFill>
                    <a:miter lim="800000"/>
                    <a:headEnd/>
                    <a:tailEnd/>
                  </a14:hiddenLine>
                </a:ext>
                <a:ext uri="{AF507438-7753-43E0-B8FC-AC1667EBCBE1}">
                  <a14:hiddenEffects xmlns:a14="http://schemas.microsoft.com/office/drawing/2010/main">
                    <a:effectLst/>
                  </a14:hiddenEffects>
                </a:ext>
              </a:extLst>
            </p:spPr>
            <p:txBody>
              <a:bodyPr rot="0" vert="horz" wrap="square" lIns="36576" tIns="36576" rIns="36576" bIns="36576" anchor="t" anchorCtr="0" upright="1">
                <a:noAutofit/>
              </a:bodyPr>
              <a:lstStyle/>
              <a:p>
                <a:pPr algn="ctr">
                  <a:lnSpc>
                    <a:spcPct val="118000"/>
                  </a:lnSpc>
                  <a:spcAft>
                    <a:spcPts val="600"/>
                  </a:spcAft>
                </a:pPr>
                <a:endParaRPr lang="en-GB" sz="1000" kern="1400" dirty="0">
                  <a:solidFill>
                    <a:srgbClr val="000000"/>
                  </a:solidFill>
                  <a:effectLst/>
                  <a:latin typeface="Calibri" panose="020F0502020204030204" pitchFamily="34" charset="0"/>
                  <a:ea typeface="Times New Roman" panose="02020603050405020304" pitchFamily="18" charset="0"/>
                </a:endParaRPr>
              </a:p>
            </p:txBody>
          </p:sp>
        </p:grpSp>
        <p:grpSp>
          <p:nvGrpSpPr>
            <p:cNvPr id="43" name="Group 42">
              <a:extLst>
                <a:ext uri="{FF2B5EF4-FFF2-40B4-BE49-F238E27FC236}">
                  <a16:creationId xmlns:a16="http://schemas.microsoft.com/office/drawing/2014/main" id="{6CD90B50-3718-B503-6A76-E03382206362}"/>
                </a:ext>
              </a:extLst>
            </p:cNvPr>
            <p:cNvGrpSpPr>
              <a:grpSpLocks/>
            </p:cNvGrpSpPr>
            <p:nvPr/>
          </p:nvGrpSpPr>
          <p:grpSpPr bwMode="auto">
            <a:xfrm>
              <a:off x="1097334" y="1082441"/>
              <a:ext cx="8926" cy="9254"/>
              <a:chOff x="1121520" y="1097480"/>
              <a:chExt cx="8925" cy="9253"/>
            </a:xfrm>
          </p:grpSpPr>
          <p:sp>
            <p:nvSpPr>
              <p:cNvPr id="53" name="AutoShape 13">
                <a:extLst>
                  <a:ext uri="{FF2B5EF4-FFF2-40B4-BE49-F238E27FC236}">
                    <a16:creationId xmlns:a16="http://schemas.microsoft.com/office/drawing/2014/main" id="{701E253C-3234-4C64-E888-5962C6826D29}"/>
                  </a:ext>
                </a:extLst>
              </p:cNvPr>
              <p:cNvSpPr>
                <a:spLocks noChangeArrowheads="1"/>
              </p:cNvSpPr>
              <p:nvPr/>
            </p:nvSpPr>
            <p:spPr bwMode="auto">
              <a:xfrm>
                <a:off x="1121520" y="1097480"/>
                <a:ext cx="8925" cy="9253"/>
              </a:xfrm>
              <a:prstGeom prst="flowChartConnector">
                <a:avLst/>
              </a:prstGeom>
              <a:solidFill>
                <a:srgbClr val="FFFF00"/>
              </a:solidFill>
              <a:ln w="9525">
                <a:solidFill>
                  <a:sysClr val="windowText" lastClr="000000">
                    <a:lumMod val="0"/>
                    <a:lumOff val="0"/>
                  </a:sysClr>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36576" tIns="36576" rIns="36576" bIns="36576" anchor="t" anchorCtr="0" upright="1">
                <a:noAutofit/>
              </a:bodyPr>
              <a:lstStyle/>
              <a:p>
                <a:endParaRPr lang="en-GB"/>
              </a:p>
            </p:txBody>
          </p:sp>
          <p:sp>
            <p:nvSpPr>
              <p:cNvPr id="54" name="Text Box 14">
                <a:extLst>
                  <a:ext uri="{FF2B5EF4-FFF2-40B4-BE49-F238E27FC236}">
                    <a16:creationId xmlns:a16="http://schemas.microsoft.com/office/drawing/2014/main" id="{0A467287-6113-07CE-B79A-F415D911042C}"/>
                  </a:ext>
                </a:extLst>
              </p:cNvPr>
              <p:cNvSpPr txBox="1">
                <a:spLocks noChangeArrowheads="1"/>
              </p:cNvSpPr>
              <p:nvPr/>
            </p:nvSpPr>
            <p:spPr bwMode="auto">
              <a:xfrm>
                <a:off x="1122725" y="1099123"/>
                <a:ext cx="6515" cy="563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9525">
                    <a:solidFill>
                      <a:schemeClr val="dk1">
                        <a:lumMod val="0"/>
                        <a:lumOff val="0"/>
                      </a:schemeClr>
                    </a:solidFill>
                    <a:miter lim="800000"/>
                    <a:headEnd/>
                    <a:tailEnd/>
                  </a14:hiddenLine>
                </a:ext>
                <a:ext uri="{AF507438-7753-43E0-B8FC-AC1667EBCBE1}">
                  <a14:hiddenEffects xmlns:a14="http://schemas.microsoft.com/office/drawing/2010/main">
                    <a:effectLst/>
                  </a14:hiddenEffects>
                </a:ext>
              </a:extLst>
            </p:spPr>
            <p:txBody>
              <a:bodyPr rot="0" vert="horz" wrap="square" lIns="36576" tIns="36576" rIns="36576" bIns="36576" anchor="t" anchorCtr="0" upright="1">
                <a:noAutofit/>
              </a:bodyPr>
              <a:lstStyle/>
              <a:p>
                <a:pPr algn="ctr">
                  <a:lnSpc>
                    <a:spcPct val="118000"/>
                  </a:lnSpc>
                  <a:spcAft>
                    <a:spcPts val="600"/>
                  </a:spcAft>
                </a:pPr>
                <a:endParaRPr lang="en-GB" sz="1000" kern="1400" dirty="0">
                  <a:solidFill>
                    <a:srgbClr val="000000"/>
                  </a:solidFill>
                  <a:effectLst/>
                  <a:latin typeface="Calibri" panose="020F0502020204030204" pitchFamily="34" charset="0"/>
                  <a:ea typeface="Times New Roman" panose="02020603050405020304" pitchFamily="18" charset="0"/>
                </a:endParaRPr>
              </a:p>
            </p:txBody>
          </p:sp>
        </p:grpSp>
        <p:grpSp>
          <p:nvGrpSpPr>
            <p:cNvPr id="44" name="Group 43">
              <a:extLst>
                <a:ext uri="{FF2B5EF4-FFF2-40B4-BE49-F238E27FC236}">
                  <a16:creationId xmlns:a16="http://schemas.microsoft.com/office/drawing/2014/main" id="{AAA08C1C-C340-41B5-19C0-281124D17C16}"/>
                </a:ext>
              </a:extLst>
            </p:cNvPr>
            <p:cNvGrpSpPr>
              <a:grpSpLocks/>
            </p:cNvGrpSpPr>
            <p:nvPr/>
          </p:nvGrpSpPr>
          <p:grpSpPr bwMode="auto">
            <a:xfrm>
              <a:off x="1097334" y="1092203"/>
              <a:ext cx="8926" cy="9254"/>
              <a:chOff x="1123260" y="1096310"/>
              <a:chExt cx="8925" cy="9253"/>
            </a:xfrm>
          </p:grpSpPr>
          <p:sp>
            <p:nvSpPr>
              <p:cNvPr id="51" name="AutoShape 16">
                <a:extLst>
                  <a:ext uri="{FF2B5EF4-FFF2-40B4-BE49-F238E27FC236}">
                    <a16:creationId xmlns:a16="http://schemas.microsoft.com/office/drawing/2014/main" id="{AED7D544-94F4-6956-9987-7E87D09B20A2}"/>
                  </a:ext>
                </a:extLst>
              </p:cNvPr>
              <p:cNvSpPr>
                <a:spLocks noChangeArrowheads="1"/>
              </p:cNvSpPr>
              <p:nvPr/>
            </p:nvSpPr>
            <p:spPr bwMode="auto">
              <a:xfrm>
                <a:off x="1123260" y="1096310"/>
                <a:ext cx="8925" cy="9253"/>
              </a:xfrm>
              <a:prstGeom prst="flowChartConnector">
                <a:avLst/>
              </a:prstGeom>
              <a:solidFill>
                <a:srgbClr val="FFFF00"/>
              </a:solidFill>
              <a:ln w="9525">
                <a:solidFill>
                  <a:sysClr val="windowText" lastClr="000000">
                    <a:lumMod val="0"/>
                    <a:lumOff val="0"/>
                  </a:sysClr>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36576" tIns="36576" rIns="36576" bIns="36576" anchor="t" anchorCtr="0" upright="1">
                <a:noAutofit/>
              </a:bodyPr>
              <a:lstStyle/>
              <a:p>
                <a:endParaRPr lang="en-GB"/>
              </a:p>
            </p:txBody>
          </p:sp>
          <p:sp>
            <p:nvSpPr>
              <p:cNvPr id="52" name="Text Box 17">
                <a:extLst>
                  <a:ext uri="{FF2B5EF4-FFF2-40B4-BE49-F238E27FC236}">
                    <a16:creationId xmlns:a16="http://schemas.microsoft.com/office/drawing/2014/main" id="{0E8BEFF1-B204-1B84-5DAC-2811FB6A3E56}"/>
                  </a:ext>
                </a:extLst>
              </p:cNvPr>
              <p:cNvSpPr txBox="1">
                <a:spLocks noChangeArrowheads="1"/>
              </p:cNvSpPr>
              <p:nvPr/>
            </p:nvSpPr>
            <p:spPr bwMode="auto">
              <a:xfrm>
                <a:off x="1124465" y="1097953"/>
                <a:ext cx="6515" cy="563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9525">
                    <a:solidFill>
                      <a:schemeClr val="dk1">
                        <a:lumMod val="0"/>
                        <a:lumOff val="0"/>
                      </a:schemeClr>
                    </a:solidFill>
                    <a:miter lim="800000"/>
                    <a:headEnd/>
                    <a:tailEnd/>
                  </a14:hiddenLine>
                </a:ext>
                <a:ext uri="{AF507438-7753-43E0-B8FC-AC1667EBCBE1}">
                  <a14:hiddenEffects xmlns:a14="http://schemas.microsoft.com/office/drawing/2010/main">
                    <a:effectLst/>
                  </a14:hiddenEffects>
                </a:ext>
              </a:extLst>
            </p:spPr>
            <p:txBody>
              <a:bodyPr rot="0" vert="horz" wrap="square" lIns="36576" tIns="36576" rIns="36576" bIns="36576" anchor="t" anchorCtr="0" upright="1">
                <a:noAutofit/>
              </a:bodyPr>
              <a:lstStyle/>
              <a:p>
                <a:pPr algn="ctr">
                  <a:lnSpc>
                    <a:spcPct val="118000"/>
                  </a:lnSpc>
                  <a:spcAft>
                    <a:spcPts val="600"/>
                  </a:spcAft>
                </a:pPr>
                <a:endParaRPr lang="en-GB" sz="1000" kern="1400" dirty="0">
                  <a:solidFill>
                    <a:srgbClr val="000000"/>
                  </a:solidFill>
                  <a:effectLst/>
                  <a:latin typeface="Calibri" panose="020F0502020204030204" pitchFamily="34" charset="0"/>
                  <a:ea typeface="Times New Roman" panose="02020603050405020304" pitchFamily="18" charset="0"/>
                </a:endParaRPr>
              </a:p>
            </p:txBody>
          </p:sp>
        </p:grpSp>
        <p:grpSp>
          <p:nvGrpSpPr>
            <p:cNvPr id="45" name="Group 44">
              <a:extLst>
                <a:ext uri="{FF2B5EF4-FFF2-40B4-BE49-F238E27FC236}">
                  <a16:creationId xmlns:a16="http://schemas.microsoft.com/office/drawing/2014/main" id="{89040447-53E2-6E7C-AD35-54683440C644}"/>
                </a:ext>
              </a:extLst>
            </p:cNvPr>
            <p:cNvGrpSpPr>
              <a:grpSpLocks/>
            </p:cNvGrpSpPr>
            <p:nvPr/>
          </p:nvGrpSpPr>
          <p:grpSpPr bwMode="auto">
            <a:xfrm>
              <a:off x="1097334" y="1102098"/>
              <a:ext cx="8926" cy="9253"/>
              <a:chOff x="1117200" y="1116155"/>
              <a:chExt cx="8925" cy="9253"/>
            </a:xfrm>
          </p:grpSpPr>
          <p:sp>
            <p:nvSpPr>
              <p:cNvPr id="49" name="AutoShape 19">
                <a:extLst>
                  <a:ext uri="{FF2B5EF4-FFF2-40B4-BE49-F238E27FC236}">
                    <a16:creationId xmlns:a16="http://schemas.microsoft.com/office/drawing/2014/main" id="{A68F70FA-EBAD-3F88-4F52-3745E4C4B8B9}"/>
                  </a:ext>
                </a:extLst>
              </p:cNvPr>
              <p:cNvSpPr>
                <a:spLocks noChangeArrowheads="1"/>
              </p:cNvSpPr>
              <p:nvPr/>
            </p:nvSpPr>
            <p:spPr bwMode="auto">
              <a:xfrm>
                <a:off x="1117200" y="1116155"/>
                <a:ext cx="8925" cy="9253"/>
              </a:xfrm>
              <a:prstGeom prst="flowChartConnector">
                <a:avLst/>
              </a:prstGeom>
              <a:solidFill>
                <a:srgbClr val="92D050"/>
              </a:solidFill>
              <a:ln w="9525">
                <a:solidFill>
                  <a:sysClr val="windowText" lastClr="000000">
                    <a:lumMod val="0"/>
                    <a:lumOff val="0"/>
                  </a:sysClr>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36576" tIns="36576" rIns="36576" bIns="36576" anchor="t" anchorCtr="0" upright="1">
                <a:noAutofit/>
              </a:bodyPr>
              <a:lstStyle/>
              <a:p>
                <a:endParaRPr lang="en-GB"/>
              </a:p>
            </p:txBody>
          </p:sp>
          <p:sp>
            <p:nvSpPr>
              <p:cNvPr id="50" name="Text Box 20">
                <a:extLst>
                  <a:ext uri="{FF2B5EF4-FFF2-40B4-BE49-F238E27FC236}">
                    <a16:creationId xmlns:a16="http://schemas.microsoft.com/office/drawing/2014/main" id="{2F670459-7E97-21DF-CCE9-3A54AD51DEC4}"/>
                  </a:ext>
                </a:extLst>
              </p:cNvPr>
              <p:cNvSpPr txBox="1">
                <a:spLocks noChangeArrowheads="1"/>
              </p:cNvSpPr>
              <p:nvPr/>
            </p:nvSpPr>
            <p:spPr bwMode="auto">
              <a:xfrm>
                <a:off x="1118405" y="1117798"/>
                <a:ext cx="6515" cy="563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9525">
                    <a:solidFill>
                      <a:schemeClr val="dk1">
                        <a:lumMod val="0"/>
                        <a:lumOff val="0"/>
                      </a:schemeClr>
                    </a:solidFill>
                    <a:miter lim="800000"/>
                    <a:headEnd/>
                    <a:tailEnd/>
                  </a14:hiddenLine>
                </a:ext>
                <a:ext uri="{AF507438-7753-43E0-B8FC-AC1667EBCBE1}">
                  <a14:hiddenEffects xmlns:a14="http://schemas.microsoft.com/office/drawing/2010/main">
                    <a:effectLst/>
                  </a14:hiddenEffects>
                </a:ext>
              </a:extLst>
            </p:spPr>
            <p:txBody>
              <a:bodyPr rot="0" vert="horz" wrap="square" lIns="36576" tIns="36576" rIns="36576" bIns="36576" anchor="t" anchorCtr="0" upright="1">
                <a:noAutofit/>
              </a:bodyPr>
              <a:lstStyle/>
              <a:p>
                <a:pPr algn="ctr">
                  <a:lnSpc>
                    <a:spcPct val="118000"/>
                  </a:lnSpc>
                  <a:spcAft>
                    <a:spcPts val="600"/>
                  </a:spcAft>
                </a:pPr>
                <a:endParaRPr lang="en-GB" sz="1000" kern="1400" dirty="0">
                  <a:solidFill>
                    <a:srgbClr val="000000"/>
                  </a:solidFill>
                  <a:effectLst/>
                  <a:latin typeface="Calibri" panose="020F0502020204030204" pitchFamily="34" charset="0"/>
                  <a:ea typeface="Times New Roman" panose="02020603050405020304" pitchFamily="18" charset="0"/>
                </a:endParaRPr>
              </a:p>
            </p:txBody>
          </p:sp>
        </p:grpSp>
        <p:grpSp>
          <p:nvGrpSpPr>
            <p:cNvPr id="46" name="Group 45">
              <a:extLst>
                <a:ext uri="{FF2B5EF4-FFF2-40B4-BE49-F238E27FC236}">
                  <a16:creationId xmlns:a16="http://schemas.microsoft.com/office/drawing/2014/main" id="{85BC5759-B6ED-1217-1489-7A3502690DE2}"/>
                </a:ext>
              </a:extLst>
            </p:cNvPr>
            <p:cNvGrpSpPr>
              <a:grpSpLocks/>
            </p:cNvGrpSpPr>
            <p:nvPr/>
          </p:nvGrpSpPr>
          <p:grpSpPr bwMode="auto">
            <a:xfrm>
              <a:off x="1097280" y="1111833"/>
              <a:ext cx="8925" cy="9254"/>
              <a:chOff x="1118880" y="1113695"/>
              <a:chExt cx="8925" cy="9253"/>
            </a:xfrm>
          </p:grpSpPr>
          <p:sp>
            <p:nvSpPr>
              <p:cNvPr id="47" name="AutoShape 22">
                <a:extLst>
                  <a:ext uri="{FF2B5EF4-FFF2-40B4-BE49-F238E27FC236}">
                    <a16:creationId xmlns:a16="http://schemas.microsoft.com/office/drawing/2014/main" id="{BB9B7F2E-4630-76E5-E22D-EE53CE6FD8B7}"/>
                  </a:ext>
                </a:extLst>
              </p:cNvPr>
              <p:cNvSpPr>
                <a:spLocks noChangeArrowheads="1"/>
              </p:cNvSpPr>
              <p:nvPr/>
            </p:nvSpPr>
            <p:spPr bwMode="auto">
              <a:xfrm>
                <a:off x="1118880" y="1113695"/>
                <a:ext cx="8925" cy="9253"/>
              </a:xfrm>
              <a:prstGeom prst="flowChartConnector">
                <a:avLst/>
              </a:prstGeom>
              <a:solidFill>
                <a:srgbClr val="00B050"/>
              </a:solidFill>
              <a:ln w="9525">
                <a:solidFill>
                  <a:sysClr val="windowText" lastClr="000000">
                    <a:lumMod val="0"/>
                    <a:lumOff val="0"/>
                  </a:sysClr>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36576" tIns="36576" rIns="36576" bIns="36576" anchor="t" anchorCtr="0" upright="1">
                <a:noAutofit/>
              </a:bodyPr>
              <a:lstStyle/>
              <a:p>
                <a:endParaRPr lang="en-GB"/>
              </a:p>
            </p:txBody>
          </p:sp>
          <p:sp>
            <p:nvSpPr>
              <p:cNvPr id="48" name="Text Box 23">
                <a:extLst>
                  <a:ext uri="{FF2B5EF4-FFF2-40B4-BE49-F238E27FC236}">
                    <a16:creationId xmlns:a16="http://schemas.microsoft.com/office/drawing/2014/main" id="{B3EDD321-9782-F77E-C081-C4D115185935}"/>
                  </a:ext>
                </a:extLst>
              </p:cNvPr>
              <p:cNvSpPr txBox="1">
                <a:spLocks noChangeArrowheads="1"/>
              </p:cNvSpPr>
              <p:nvPr/>
            </p:nvSpPr>
            <p:spPr bwMode="auto">
              <a:xfrm>
                <a:off x="1120085" y="1115338"/>
                <a:ext cx="6515" cy="563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9525">
                    <a:solidFill>
                      <a:schemeClr val="dk1">
                        <a:lumMod val="0"/>
                        <a:lumOff val="0"/>
                      </a:schemeClr>
                    </a:solidFill>
                    <a:miter lim="800000"/>
                    <a:headEnd/>
                    <a:tailEnd/>
                  </a14:hiddenLine>
                </a:ext>
                <a:ext uri="{AF507438-7753-43E0-B8FC-AC1667EBCBE1}">
                  <a14:hiddenEffects xmlns:a14="http://schemas.microsoft.com/office/drawing/2010/main">
                    <a:effectLst/>
                  </a14:hiddenEffects>
                </a:ext>
              </a:extLst>
            </p:spPr>
            <p:txBody>
              <a:bodyPr rot="0" vert="horz" wrap="square" lIns="36576" tIns="36576" rIns="36576" bIns="36576" anchor="t" anchorCtr="0" upright="1">
                <a:noAutofit/>
              </a:bodyPr>
              <a:lstStyle/>
              <a:p>
                <a:pPr algn="ctr">
                  <a:lnSpc>
                    <a:spcPct val="118000"/>
                  </a:lnSpc>
                  <a:spcAft>
                    <a:spcPts val="600"/>
                  </a:spcAft>
                </a:pPr>
                <a:endParaRPr lang="en-GB" sz="1000" kern="1400" dirty="0">
                  <a:solidFill>
                    <a:srgbClr val="000000"/>
                  </a:solidFill>
                  <a:effectLst/>
                  <a:latin typeface="Calibri" panose="020F0502020204030204" pitchFamily="34" charset="0"/>
                  <a:ea typeface="Times New Roman" panose="02020603050405020304" pitchFamily="18" charset="0"/>
                </a:endParaRPr>
              </a:p>
            </p:txBody>
          </p:sp>
        </p:grpSp>
      </p:grpSp>
      <p:sp>
        <p:nvSpPr>
          <p:cNvPr id="61" name="TextBox 60">
            <a:extLst>
              <a:ext uri="{FF2B5EF4-FFF2-40B4-BE49-F238E27FC236}">
                <a16:creationId xmlns:a16="http://schemas.microsoft.com/office/drawing/2014/main" id="{965F08AF-2DE2-F31F-837A-3FF254BEA9D6}"/>
              </a:ext>
            </a:extLst>
          </p:cNvPr>
          <p:cNvSpPr txBox="1"/>
          <p:nvPr/>
        </p:nvSpPr>
        <p:spPr>
          <a:xfrm>
            <a:off x="5145787" y="806598"/>
            <a:ext cx="4050133" cy="1107996"/>
          </a:xfrm>
          <a:prstGeom prst="rect">
            <a:avLst/>
          </a:prstGeom>
          <a:noFill/>
        </p:spPr>
        <p:txBody>
          <a:bodyPr wrap="square" rtlCol="0">
            <a:spAutoFit/>
          </a:bodyPr>
          <a:lstStyle/>
          <a:p>
            <a:pPr algn="ctr"/>
            <a:r>
              <a:rPr lang="en-US" sz="1600" dirty="0">
                <a:latin typeface="Century Gothic" panose="020B0502020202020204" pitchFamily="34" charset="0"/>
              </a:rPr>
              <a:t>IUCN Red List </a:t>
            </a:r>
          </a:p>
          <a:p>
            <a:pPr algn="ctr"/>
            <a:endParaRPr lang="en-US" sz="1600" dirty="0">
              <a:latin typeface="Century Gothic" panose="020B0502020202020204" pitchFamily="34" charset="0"/>
            </a:endParaRPr>
          </a:p>
          <a:p>
            <a:pPr algn="ctr"/>
            <a:endParaRPr lang="en-US" sz="1600" dirty="0">
              <a:latin typeface="Century Gothic" panose="020B0502020202020204" pitchFamily="34" charset="0"/>
            </a:endParaRPr>
          </a:p>
          <a:p>
            <a:pPr algn="ctr"/>
            <a:endParaRPr lang="en-GB" dirty="0">
              <a:latin typeface="Century Gothic" panose="020B0502020202020204" pitchFamily="34" charset="0"/>
            </a:endParaRPr>
          </a:p>
        </p:txBody>
      </p:sp>
      <p:sp>
        <p:nvSpPr>
          <p:cNvPr id="8" name="TextBox 7">
            <a:extLst>
              <a:ext uri="{FF2B5EF4-FFF2-40B4-BE49-F238E27FC236}">
                <a16:creationId xmlns:a16="http://schemas.microsoft.com/office/drawing/2014/main" id="{B120C5BE-B639-7B88-F8D7-7BFF93BB085F}"/>
              </a:ext>
            </a:extLst>
          </p:cNvPr>
          <p:cNvSpPr txBox="1"/>
          <p:nvPr/>
        </p:nvSpPr>
        <p:spPr>
          <a:xfrm>
            <a:off x="5570587" y="1191489"/>
            <a:ext cx="3545834" cy="4570738"/>
          </a:xfrm>
          <a:prstGeom prst="rect">
            <a:avLst/>
          </a:prstGeom>
          <a:noFill/>
        </p:spPr>
        <p:txBody>
          <a:bodyPr wrap="square" rtlCol="0">
            <a:spAutoFit/>
          </a:bodyPr>
          <a:lstStyle/>
          <a:p>
            <a:pPr marL="0" marR="0" indent="0" algn="ctr">
              <a:lnSpc>
                <a:spcPct val="119000"/>
              </a:lnSpc>
              <a:spcBef>
                <a:spcPts val="0"/>
              </a:spcBef>
              <a:spcAft>
                <a:spcPts val="600"/>
              </a:spcAft>
            </a:pPr>
            <a:r>
              <a:rPr lang="en-US" sz="1400" kern="1400" dirty="0">
                <a:ln>
                  <a:noFill/>
                </a:ln>
                <a:solidFill>
                  <a:srgbClr val="000000"/>
                </a:solidFill>
                <a:effectLst/>
                <a:latin typeface="Century Gothic" panose="020B0502020202020204" pitchFamily="34" charset="0"/>
              </a:rPr>
              <a:t>When the numbers of animals left in the wild gets very low, they are classed as endangered. There are also other words that we use to describe how many animals are left in the wild. Can you try and guess where you may put them on the scale?</a:t>
            </a:r>
          </a:p>
          <a:p>
            <a:pPr marL="0" marR="0" indent="0" algn="ctr">
              <a:lnSpc>
                <a:spcPct val="119000"/>
              </a:lnSpc>
              <a:spcBef>
                <a:spcPts val="0"/>
              </a:spcBef>
              <a:spcAft>
                <a:spcPts val="600"/>
              </a:spcAft>
            </a:pPr>
            <a:r>
              <a:rPr lang="en-US" sz="1400" kern="1400" dirty="0">
                <a:ln>
                  <a:noFill/>
                </a:ln>
                <a:solidFill>
                  <a:srgbClr val="000000"/>
                </a:solidFill>
                <a:effectLst/>
                <a:latin typeface="Century Gothic" panose="020B0502020202020204" pitchFamily="34" charset="0"/>
              </a:rPr>
              <a:t>Extinct - </a:t>
            </a:r>
            <a:r>
              <a:rPr lang="en-US" sz="1400" b="1" kern="1400" dirty="0">
                <a:ln>
                  <a:noFill/>
                </a:ln>
                <a:solidFill>
                  <a:srgbClr val="000000"/>
                </a:solidFill>
                <a:effectLst/>
                <a:latin typeface="Century Gothic" panose="020B0502020202020204" pitchFamily="34" charset="0"/>
              </a:rPr>
              <a:t>EX</a:t>
            </a:r>
          </a:p>
          <a:p>
            <a:pPr marL="0" marR="0" indent="0" algn="ctr">
              <a:lnSpc>
                <a:spcPct val="119000"/>
              </a:lnSpc>
              <a:spcBef>
                <a:spcPts val="0"/>
              </a:spcBef>
              <a:spcAft>
                <a:spcPts val="600"/>
              </a:spcAft>
            </a:pPr>
            <a:r>
              <a:rPr lang="en-US" sz="1400" kern="1400" dirty="0">
                <a:ln>
                  <a:noFill/>
                </a:ln>
                <a:solidFill>
                  <a:srgbClr val="000000"/>
                </a:solidFill>
                <a:effectLst/>
                <a:latin typeface="Century Gothic" panose="020B0502020202020204" pitchFamily="34" charset="0"/>
              </a:rPr>
              <a:t>VULNERABLE - </a:t>
            </a:r>
            <a:r>
              <a:rPr lang="en-US" sz="1400" b="1" kern="1400" dirty="0">
                <a:ln>
                  <a:noFill/>
                </a:ln>
                <a:solidFill>
                  <a:srgbClr val="000000"/>
                </a:solidFill>
                <a:effectLst/>
                <a:latin typeface="Century Gothic" panose="020B0502020202020204" pitchFamily="34" charset="0"/>
              </a:rPr>
              <a:t>VU</a:t>
            </a:r>
            <a:r>
              <a:rPr lang="en-US" sz="1400" kern="1400" dirty="0">
                <a:ln>
                  <a:noFill/>
                </a:ln>
                <a:solidFill>
                  <a:srgbClr val="000000"/>
                </a:solidFill>
                <a:effectLst/>
                <a:latin typeface="Century Gothic" panose="020B0502020202020204" pitchFamily="34" charset="0"/>
              </a:rPr>
              <a:t>                           </a:t>
            </a:r>
          </a:p>
          <a:p>
            <a:pPr marL="0" marR="0" indent="0" algn="ctr">
              <a:lnSpc>
                <a:spcPct val="119000"/>
              </a:lnSpc>
              <a:spcBef>
                <a:spcPts val="0"/>
              </a:spcBef>
              <a:spcAft>
                <a:spcPts val="600"/>
              </a:spcAft>
            </a:pPr>
            <a:r>
              <a:rPr lang="en-US" sz="1400" kern="1400" dirty="0">
                <a:ln>
                  <a:noFill/>
                </a:ln>
                <a:solidFill>
                  <a:srgbClr val="000000"/>
                </a:solidFill>
                <a:effectLst/>
                <a:latin typeface="Century Gothic" panose="020B0502020202020204" pitchFamily="34" charset="0"/>
              </a:rPr>
              <a:t>NEAR THREATENED - </a:t>
            </a:r>
            <a:r>
              <a:rPr lang="en-US" sz="1400" b="1" kern="1400" dirty="0">
                <a:ln>
                  <a:noFill/>
                </a:ln>
                <a:solidFill>
                  <a:srgbClr val="000000"/>
                </a:solidFill>
                <a:effectLst/>
                <a:latin typeface="Century Gothic" panose="020B0502020202020204" pitchFamily="34" charset="0"/>
              </a:rPr>
              <a:t>NT</a:t>
            </a:r>
            <a:endParaRPr lang="en-US" sz="1400" b="1" kern="1400" dirty="0">
              <a:solidFill>
                <a:srgbClr val="000000"/>
              </a:solidFill>
              <a:latin typeface="Century Gothic" panose="020B0502020202020204" pitchFamily="34" charset="0"/>
            </a:endParaRPr>
          </a:p>
          <a:p>
            <a:pPr marL="0" marR="0" indent="0" algn="ctr">
              <a:lnSpc>
                <a:spcPct val="119000"/>
              </a:lnSpc>
              <a:spcBef>
                <a:spcPts val="0"/>
              </a:spcBef>
              <a:spcAft>
                <a:spcPts val="600"/>
              </a:spcAft>
            </a:pPr>
            <a:r>
              <a:rPr lang="en-US" sz="1400" kern="1400" dirty="0">
                <a:ln>
                  <a:noFill/>
                </a:ln>
                <a:solidFill>
                  <a:srgbClr val="000000"/>
                </a:solidFill>
                <a:effectLst/>
                <a:latin typeface="Century Gothic" panose="020B0502020202020204" pitchFamily="34" charset="0"/>
              </a:rPr>
              <a:t>EXTINCT IN THE WILD - </a:t>
            </a:r>
            <a:r>
              <a:rPr lang="en-US" sz="1400" b="1" kern="1400" dirty="0">
                <a:ln>
                  <a:noFill/>
                </a:ln>
                <a:solidFill>
                  <a:srgbClr val="000000"/>
                </a:solidFill>
                <a:effectLst/>
                <a:latin typeface="Century Gothic" panose="020B0502020202020204" pitchFamily="34" charset="0"/>
              </a:rPr>
              <a:t>EW</a:t>
            </a:r>
            <a:r>
              <a:rPr lang="en-US" sz="1400" kern="1400" dirty="0">
                <a:ln>
                  <a:noFill/>
                </a:ln>
                <a:solidFill>
                  <a:srgbClr val="000000"/>
                </a:solidFill>
                <a:effectLst/>
                <a:latin typeface="Century Gothic" panose="020B0502020202020204" pitchFamily="34" charset="0"/>
              </a:rPr>
              <a:t>                                            </a:t>
            </a:r>
          </a:p>
          <a:p>
            <a:pPr marL="0" marR="0" indent="0" algn="ctr">
              <a:lnSpc>
                <a:spcPct val="119000"/>
              </a:lnSpc>
              <a:spcBef>
                <a:spcPts val="0"/>
              </a:spcBef>
              <a:spcAft>
                <a:spcPts val="600"/>
              </a:spcAft>
            </a:pPr>
            <a:r>
              <a:rPr lang="en-US" sz="1400" kern="1400" dirty="0">
                <a:ln>
                  <a:noFill/>
                </a:ln>
                <a:solidFill>
                  <a:srgbClr val="000000"/>
                </a:solidFill>
                <a:effectLst/>
                <a:latin typeface="Century Gothic" panose="020B0502020202020204" pitchFamily="34" charset="0"/>
              </a:rPr>
              <a:t>ENDANGERED - </a:t>
            </a:r>
            <a:r>
              <a:rPr lang="en-US" sz="1400" b="1" kern="1400" dirty="0">
                <a:ln>
                  <a:noFill/>
                </a:ln>
                <a:solidFill>
                  <a:srgbClr val="000000"/>
                </a:solidFill>
                <a:effectLst/>
                <a:latin typeface="Century Gothic" panose="020B0502020202020204" pitchFamily="34" charset="0"/>
              </a:rPr>
              <a:t>EN</a:t>
            </a:r>
            <a:r>
              <a:rPr lang="en-US" sz="1400" kern="1400" dirty="0">
                <a:ln>
                  <a:noFill/>
                </a:ln>
                <a:solidFill>
                  <a:srgbClr val="000000"/>
                </a:solidFill>
                <a:effectLst/>
                <a:latin typeface="Century Gothic" panose="020B0502020202020204" pitchFamily="34" charset="0"/>
              </a:rPr>
              <a:t>    </a:t>
            </a:r>
          </a:p>
          <a:p>
            <a:pPr marL="0" marR="0" indent="0" algn="ctr">
              <a:lnSpc>
                <a:spcPct val="119000"/>
              </a:lnSpc>
              <a:spcBef>
                <a:spcPts val="0"/>
              </a:spcBef>
              <a:spcAft>
                <a:spcPts val="600"/>
              </a:spcAft>
            </a:pPr>
            <a:r>
              <a:rPr lang="en-US" sz="1400" kern="1400" dirty="0">
                <a:ln>
                  <a:noFill/>
                </a:ln>
                <a:solidFill>
                  <a:srgbClr val="000000"/>
                </a:solidFill>
                <a:effectLst/>
                <a:latin typeface="Century Gothic" panose="020B0502020202020204" pitchFamily="34" charset="0"/>
              </a:rPr>
              <a:t>CRITICALLY ENDANGERED - </a:t>
            </a:r>
            <a:r>
              <a:rPr lang="en-US" sz="1400" b="1" kern="1400" dirty="0">
                <a:ln>
                  <a:noFill/>
                </a:ln>
                <a:solidFill>
                  <a:srgbClr val="000000"/>
                </a:solidFill>
                <a:effectLst/>
                <a:latin typeface="Century Gothic" panose="020B0502020202020204" pitchFamily="34" charset="0"/>
              </a:rPr>
              <a:t>CR</a:t>
            </a:r>
            <a:r>
              <a:rPr lang="en-US" sz="1400" kern="1400" dirty="0">
                <a:ln>
                  <a:noFill/>
                </a:ln>
                <a:solidFill>
                  <a:srgbClr val="000000"/>
                </a:solidFill>
                <a:effectLst/>
                <a:latin typeface="Century Gothic" panose="020B0502020202020204" pitchFamily="34" charset="0"/>
              </a:rPr>
              <a:t>              </a:t>
            </a:r>
          </a:p>
          <a:p>
            <a:pPr marL="0" marR="0" indent="0" algn="ctr">
              <a:lnSpc>
                <a:spcPct val="119000"/>
              </a:lnSpc>
              <a:spcBef>
                <a:spcPts val="0"/>
              </a:spcBef>
              <a:spcAft>
                <a:spcPts val="600"/>
              </a:spcAft>
            </a:pPr>
            <a:r>
              <a:rPr lang="en-US" sz="1400" kern="1400" dirty="0">
                <a:ln>
                  <a:noFill/>
                </a:ln>
                <a:solidFill>
                  <a:srgbClr val="000000"/>
                </a:solidFill>
                <a:effectLst/>
                <a:latin typeface="Century Gothic" panose="020B0502020202020204" pitchFamily="34" charset="0"/>
              </a:rPr>
              <a:t>LEAST CONCERN - </a:t>
            </a:r>
            <a:r>
              <a:rPr lang="en-US" sz="1400" b="1" kern="1400" dirty="0">
                <a:ln>
                  <a:noFill/>
                </a:ln>
                <a:solidFill>
                  <a:srgbClr val="000000"/>
                </a:solidFill>
                <a:effectLst/>
                <a:latin typeface="Century Gothic" panose="020B0502020202020204" pitchFamily="34" charset="0"/>
              </a:rPr>
              <a:t>LC</a:t>
            </a:r>
            <a:endParaRPr lang="en-US" sz="1400" kern="1400" dirty="0">
              <a:ln>
                <a:noFill/>
              </a:ln>
              <a:solidFill>
                <a:srgbClr val="000000"/>
              </a:solidFill>
              <a:effectLst/>
              <a:latin typeface="Century Gothic" panose="020B0502020202020204" pitchFamily="34" charset="0"/>
            </a:endParaRPr>
          </a:p>
          <a:p>
            <a:pPr marL="0" marR="0" indent="0" algn="l">
              <a:lnSpc>
                <a:spcPct val="119000"/>
              </a:lnSpc>
              <a:spcBef>
                <a:spcPts val="0"/>
              </a:spcBef>
              <a:spcAft>
                <a:spcPts val="600"/>
              </a:spcAft>
            </a:pPr>
            <a:r>
              <a:rPr lang="en-US" sz="1600" kern="1400" dirty="0">
                <a:ln>
                  <a:noFill/>
                </a:ln>
                <a:solidFill>
                  <a:srgbClr val="000000"/>
                </a:solidFill>
                <a:effectLst/>
                <a:latin typeface="Calibri" panose="020F0502020204030204" pitchFamily="34" charset="0"/>
              </a:rPr>
              <a:t> </a:t>
            </a:r>
          </a:p>
        </p:txBody>
      </p:sp>
    </p:spTree>
    <p:extLst>
      <p:ext uri="{BB962C8B-B14F-4D97-AF65-F5344CB8AC3E}">
        <p14:creationId xmlns:p14="http://schemas.microsoft.com/office/powerpoint/2010/main" val="15192788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Picture 54">
            <a:extLst>
              <a:ext uri="{FF2B5EF4-FFF2-40B4-BE49-F238E27FC236}">
                <a16:creationId xmlns:a16="http://schemas.microsoft.com/office/drawing/2014/main" id="{2A276EB0-72F6-2C77-770E-08BED3826419}"/>
              </a:ext>
            </a:extLst>
          </p:cNvPr>
          <p:cNvPicPr>
            <a:picLocks noChangeAspect="1"/>
          </p:cNvPicPr>
          <p:nvPr/>
        </p:nvPicPr>
        <p:blipFill>
          <a:blip r:embed="rId2">
            <a:alphaModFix amt="35000"/>
          </a:blip>
          <a:stretch>
            <a:fillRect/>
          </a:stretch>
        </p:blipFill>
        <p:spPr>
          <a:xfrm>
            <a:off x="4946112" y="96950"/>
            <a:ext cx="4889416" cy="6761050"/>
          </a:xfrm>
          <a:prstGeom prst="rect">
            <a:avLst/>
          </a:prstGeom>
        </p:spPr>
      </p:pic>
      <p:pic>
        <p:nvPicPr>
          <p:cNvPr id="16" name="Picture 15">
            <a:extLst>
              <a:ext uri="{FF2B5EF4-FFF2-40B4-BE49-F238E27FC236}">
                <a16:creationId xmlns:a16="http://schemas.microsoft.com/office/drawing/2014/main" id="{0C9507E7-FBD6-4936-927F-6A15FD5A4C16}"/>
              </a:ext>
            </a:extLst>
          </p:cNvPr>
          <p:cNvPicPr>
            <a:picLocks noChangeAspect="1"/>
          </p:cNvPicPr>
          <p:nvPr/>
        </p:nvPicPr>
        <p:blipFill>
          <a:blip r:embed="rId2">
            <a:alphaModFix amt="35000"/>
          </a:blip>
          <a:stretch>
            <a:fillRect/>
          </a:stretch>
        </p:blipFill>
        <p:spPr>
          <a:xfrm>
            <a:off x="70472" y="75197"/>
            <a:ext cx="4889416" cy="6761050"/>
          </a:xfrm>
          <a:prstGeom prst="rect">
            <a:avLst/>
          </a:prstGeom>
        </p:spPr>
      </p:pic>
      <p:sp>
        <p:nvSpPr>
          <p:cNvPr id="4" name="Rectangle 3">
            <a:extLst>
              <a:ext uri="{FF2B5EF4-FFF2-40B4-BE49-F238E27FC236}">
                <a16:creationId xmlns:a16="http://schemas.microsoft.com/office/drawing/2014/main" id="{1E1C1794-32D0-4478-B273-6C60E7096128}"/>
              </a:ext>
            </a:extLst>
          </p:cNvPr>
          <p:cNvSpPr/>
          <p:nvPr/>
        </p:nvSpPr>
        <p:spPr>
          <a:xfrm>
            <a:off x="62345" y="48491"/>
            <a:ext cx="9781309" cy="676101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6" name="Straight Connector 5">
            <a:extLst>
              <a:ext uri="{FF2B5EF4-FFF2-40B4-BE49-F238E27FC236}">
                <a16:creationId xmlns:a16="http://schemas.microsoft.com/office/drawing/2014/main" id="{52F1A799-D951-4662-A49E-C254C1BB8B6E}"/>
              </a:ext>
            </a:extLst>
          </p:cNvPr>
          <p:cNvCxnSpPr/>
          <p:nvPr/>
        </p:nvCxnSpPr>
        <p:spPr>
          <a:xfrm>
            <a:off x="7931946" y="-4407083"/>
            <a:ext cx="0" cy="5386253"/>
          </a:xfrm>
          <a:prstGeom prst="line">
            <a:avLst/>
          </a:prstGeom>
          <a:effectLst>
            <a:softEdge rad="127000"/>
          </a:effectLst>
        </p:spPr>
        <p:style>
          <a:lnRef idx="1">
            <a:schemeClr val="dk1"/>
          </a:lnRef>
          <a:fillRef idx="0">
            <a:schemeClr val="dk1"/>
          </a:fillRef>
          <a:effectRef idx="0">
            <a:schemeClr val="dk1"/>
          </a:effectRef>
          <a:fontRef idx="minor">
            <a:schemeClr val="tx1"/>
          </a:fontRef>
        </p:style>
      </p:cxnSp>
      <p:grpSp>
        <p:nvGrpSpPr>
          <p:cNvPr id="23" name="Group 22">
            <a:extLst>
              <a:ext uri="{FF2B5EF4-FFF2-40B4-BE49-F238E27FC236}">
                <a16:creationId xmlns:a16="http://schemas.microsoft.com/office/drawing/2014/main" id="{DFBCF5EA-6C95-AA70-884C-C824CED9DC11}"/>
              </a:ext>
            </a:extLst>
          </p:cNvPr>
          <p:cNvGrpSpPr/>
          <p:nvPr/>
        </p:nvGrpSpPr>
        <p:grpSpPr>
          <a:xfrm>
            <a:off x="5333212" y="687667"/>
            <a:ext cx="4314548" cy="5579616"/>
            <a:chOff x="390617" y="639192"/>
            <a:chExt cx="4314548" cy="5579616"/>
          </a:xfrm>
        </p:grpSpPr>
        <p:sp>
          <p:nvSpPr>
            <p:cNvPr id="2" name="TextBox 1">
              <a:extLst>
                <a:ext uri="{FF2B5EF4-FFF2-40B4-BE49-F238E27FC236}">
                  <a16:creationId xmlns:a16="http://schemas.microsoft.com/office/drawing/2014/main" id="{D1E54DFE-5F70-7BCE-88A8-39A10DA2A739}"/>
                </a:ext>
              </a:extLst>
            </p:cNvPr>
            <p:cNvSpPr txBox="1"/>
            <p:nvPr/>
          </p:nvSpPr>
          <p:spPr>
            <a:xfrm>
              <a:off x="390617" y="639192"/>
              <a:ext cx="4314548" cy="2462213"/>
            </a:xfrm>
            <a:prstGeom prst="rect">
              <a:avLst/>
            </a:prstGeom>
            <a:noFill/>
          </p:spPr>
          <p:txBody>
            <a:bodyPr wrap="square" rtlCol="0">
              <a:spAutoFit/>
            </a:bodyPr>
            <a:lstStyle/>
            <a:p>
              <a:pPr algn="ctr"/>
              <a:endParaRPr lang="en-US" sz="1400" dirty="0">
                <a:latin typeface="Century Gothic" panose="020B0502020202020204" pitchFamily="34" charset="0"/>
              </a:endParaRPr>
            </a:p>
            <a:p>
              <a:r>
                <a:rPr lang="en-US" sz="1400" dirty="0">
                  <a:latin typeface="Century Gothic" panose="020B0502020202020204" pitchFamily="34" charset="0"/>
                </a:rPr>
                <a:t>Tigers all have lovely stripe patterns that help them camouflage. They are also a great way for us to be able to tell tigers apart from each other because all tigers have different patterns. They are like our fingerprints.</a:t>
              </a:r>
            </a:p>
            <a:p>
              <a:endParaRPr lang="en-US" sz="1400" dirty="0">
                <a:latin typeface="Century Gothic" panose="020B0502020202020204" pitchFamily="34" charset="0"/>
              </a:endParaRPr>
            </a:p>
            <a:p>
              <a:r>
                <a:rPr lang="en-US" sz="1400" dirty="0">
                  <a:latin typeface="Century Gothic" panose="020B0502020202020204" pitchFamily="34" charset="0"/>
                </a:rPr>
                <a:t>In the space below draw what a tiger's stripe pattern may look like… </a:t>
              </a:r>
            </a:p>
            <a:p>
              <a:endParaRPr lang="en-US" sz="1400" dirty="0">
                <a:latin typeface="Century Gothic" panose="020B0502020202020204" pitchFamily="34" charset="0"/>
              </a:endParaRPr>
            </a:p>
            <a:p>
              <a:endParaRPr lang="en-US" sz="1400" dirty="0">
                <a:latin typeface="Century Gothic" panose="020B0502020202020204" pitchFamily="34" charset="0"/>
              </a:endParaRPr>
            </a:p>
          </p:txBody>
        </p:sp>
        <p:sp>
          <p:nvSpPr>
            <p:cNvPr id="3" name="Rectangle: Rounded Corners 2">
              <a:extLst>
                <a:ext uri="{FF2B5EF4-FFF2-40B4-BE49-F238E27FC236}">
                  <a16:creationId xmlns:a16="http://schemas.microsoft.com/office/drawing/2014/main" id="{84BDB139-1C9E-096C-150E-C0D3C0D6B432}"/>
                </a:ext>
              </a:extLst>
            </p:cNvPr>
            <p:cNvSpPr/>
            <p:nvPr/>
          </p:nvSpPr>
          <p:spPr>
            <a:xfrm>
              <a:off x="419206" y="3116062"/>
              <a:ext cx="4199138" cy="3102746"/>
            </a:xfrm>
            <a:prstGeom prst="roundRect">
              <a:avLst/>
            </a:prstGeom>
            <a:solidFill>
              <a:schemeClr val="bg1"/>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grpSp>
      <p:grpSp>
        <p:nvGrpSpPr>
          <p:cNvPr id="24" name="Group 23">
            <a:extLst>
              <a:ext uri="{FF2B5EF4-FFF2-40B4-BE49-F238E27FC236}">
                <a16:creationId xmlns:a16="http://schemas.microsoft.com/office/drawing/2014/main" id="{18CF3350-80B8-53EB-7C9C-709775F6A3EF}"/>
              </a:ext>
            </a:extLst>
          </p:cNvPr>
          <p:cNvGrpSpPr/>
          <p:nvPr/>
        </p:nvGrpSpPr>
        <p:grpSpPr>
          <a:xfrm>
            <a:off x="530445" y="882608"/>
            <a:ext cx="4391114" cy="5266691"/>
            <a:chOff x="5324371" y="849017"/>
            <a:chExt cx="4391114" cy="5266691"/>
          </a:xfrm>
        </p:grpSpPr>
        <p:grpSp>
          <p:nvGrpSpPr>
            <p:cNvPr id="20" name="Group 19">
              <a:extLst>
                <a:ext uri="{FF2B5EF4-FFF2-40B4-BE49-F238E27FC236}">
                  <a16:creationId xmlns:a16="http://schemas.microsoft.com/office/drawing/2014/main" id="{D0CAC9EF-D5F4-3D73-C0C4-7DB0B6356176}"/>
                </a:ext>
              </a:extLst>
            </p:cNvPr>
            <p:cNvGrpSpPr/>
            <p:nvPr/>
          </p:nvGrpSpPr>
          <p:grpSpPr>
            <a:xfrm>
              <a:off x="5324371" y="2083584"/>
              <a:ext cx="4391114" cy="4032124"/>
              <a:chOff x="5287784" y="1978020"/>
              <a:chExt cx="4391114" cy="4032124"/>
            </a:xfrm>
          </p:grpSpPr>
          <p:pic>
            <p:nvPicPr>
              <p:cNvPr id="5" name="Picture 4" descr="A picture containing outdoor, mammal&#10;&#10;Description automatically generated">
                <a:extLst>
                  <a:ext uri="{FF2B5EF4-FFF2-40B4-BE49-F238E27FC236}">
                    <a16:creationId xmlns:a16="http://schemas.microsoft.com/office/drawing/2014/main" id="{6BFB1F58-66E6-B538-C1A8-CBBC7CDE285C}"/>
                  </a:ext>
                </a:extLst>
              </p:cNvPr>
              <p:cNvPicPr>
                <a:picLocks noChangeAspect="1"/>
              </p:cNvPicPr>
              <p:nvPr/>
            </p:nvPicPr>
            <p:blipFill rotWithShape="1">
              <a:blip r:embed="rId3">
                <a:extLst>
                  <a:ext uri="{28A0092B-C50C-407E-A947-70E740481C1C}">
                    <a14:useLocalDpi xmlns:a14="http://schemas.microsoft.com/office/drawing/2010/main" val="0"/>
                  </a:ext>
                </a:extLst>
              </a:blip>
              <a:srcRect t="33541" r="30804" b="14465"/>
              <a:stretch/>
            </p:blipFill>
            <p:spPr>
              <a:xfrm>
                <a:off x="5515057" y="1978020"/>
                <a:ext cx="1214284" cy="1330284"/>
              </a:xfrm>
              <a:prstGeom prst="rect">
                <a:avLst/>
              </a:prstGeom>
              <a:ln>
                <a:noFill/>
              </a:ln>
              <a:effectLst>
                <a:softEdge rad="112500"/>
              </a:effectLst>
            </p:spPr>
          </p:pic>
          <p:pic>
            <p:nvPicPr>
              <p:cNvPr id="7" name="Picture 4">
                <a:extLst>
                  <a:ext uri="{FF2B5EF4-FFF2-40B4-BE49-F238E27FC236}">
                    <a16:creationId xmlns:a16="http://schemas.microsoft.com/office/drawing/2014/main" id="{14C2CE4D-B691-3958-F93C-7529F2F2B0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8565" y="2030643"/>
                <a:ext cx="1051562" cy="1339648"/>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D3B186B6-DBAB-894C-0875-38BCAE164F16}"/>
                  </a:ext>
                </a:extLst>
              </p:cNvPr>
              <p:cNvPicPr>
                <a:picLocks noChangeAspect="1"/>
              </p:cNvPicPr>
              <p:nvPr/>
            </p:nvPicPr>
            <p:blipFill>
              <a:blip r:embed="rId5"/>
              <a:stretch>
                <a:fillRect/>
              </a:stretch>
            </p:blipFill>
            <p:spPr>
              <a:xfrm>
                <a:off x="6748280" y="2030643"/>
                <a:ext cx="1492406" cy="1168107"/>
              </a:xfrm>
              <a:prstGeom prst="rect">
                <a:avLst/>
              </a:prstGeom>
              <a:ln>
                <a:noFill/>
              </a:ln>
              <a:effectLst>
                <a:softEdge rad="112500"/>
              </a:effectLst>
            </p:spPr>
          </p:pic>
          <p:pic>
            <p:nvPicPr>
              <p:cNvPr id="9" name="Picture 8" descr="Two rhinoceros in a field&#10;&#10;Description automatically generated with medium confidence">
                <a:extLst>
                  <a:ext uri="{FF2B5EF4-FFF2-40B4-BE49-F238E27FC236}">
                    <a16:creationId xmlns:a16="http://schemas.microsoft.com/office/drawing/2014/main" id="{389F7333-E53A-FAD9-7AD1-46FA1A26F88C}"/>
                  </a:ext>
                </a:extLst>
              </p:cNvPr>
              <p:cNvPicPr>
                <a:picLocks noChangeAspect="1"/>
              </p:cNvPicPr>
              <p:nvPr/>
            </p:nvPicPr>
            <p:blipFill rotWithShape="1">
              <a:blip r:embed="rId6">
                <a:extLst>
                  <a:ext uri="{28A0092B-C50C-407E-A947-70E740481C1C}">
                    <a14:useLocalDpi xmlns:a14="http://schemas.microsoft.com/office/drawing/2010/main" val="0"/>
                  </a:ext>
                </a:extLst>
              </a:blip>
              <a:srcRect l="19466" t="27328" r="34752" b="5987"/>
              <a:stretch/>
            </p:blipFill>
            <p:spPr bwMode="auto">
              <a:xfrm>
                <a:off x="8169422" y="4808158"/>
                <a:ext cx="1236817" cy="1201986"/>
              </a:xfrm>
              <a:prstGeom prst="rect">
                <a:avLst/>
              </a:prstGeom>
              <a:noFill/>
              <a:ln>
                <a:noFill/>
              </a:ln>
              <a:effectLst>
                <a:softEdge rad="127000"/>
              </a:effectLst>
              <a:extLst>
                <a:ext uri="{53640926-AAD7-44D8-BBD7-CCE9431645EC}">
                  <a14:shadowObscured xmlns:a14="http://schemas.microsoft.com/office/drawing/2010/main"/>
                </a:ext>
              </a:extLst>
            </p:spPr>
          </p:pic>
          <p:pic>
            <p:nvPicPr>
              <p:cNvPr id="11" name="Picture 10" descr="A picture containing grass, outdoor, bison, mammal&#10;&#10;Description automatically generated">
                <a:extLst>
                  <a:ext uri="{FF2B5EF4-FFF2-40B4-BE49-F238E27FC236}">
                    <a16:creationId xmlns:a16="http://schemas.microsoft.com/office/drawing/2014/main" id="{99D01CC3-4D7C-0749-F903-3285A959C9F9}"/>
                  </a:ext>
                </a:extLst>
              </p:cNvPr>
              <p:cNvPicPr>
                <a:picLocks noChangeAspect="1"/>
              </p:cNvPicPr>
              <p:nvPr/>
            </p:nvPicPr>
            <p:blipFill rotWithShape="1">
              <a:blip r:embed="rId7">
                <a:extLst>
                  <a:ext uri="{28A0092B-C50C-407E-A947-70E740481C1C}">
                    <a14:useLocalDpi xmlns:a14="http://schemas.microsoft.com/office/drawing/2010/main" val="0"/>
                  </a:ext>
                </a:extLst>
              </a:blip>
              <a:srcRect l="24916" t="22865" r="5599"/>
              <a:stretch/>
            </p:blipFill>
            <p:spPr bwMode="auto">
              <a:xfrm flipH="1">
                <a:off x="8132918" y="3595339"/>
                <a:ext cx="1545980" cy="1145107"/>
              </a:xfrm>
              <a:prstGeom prst="rect">
                <a:avLst/>
              </a:prstGeom>
              <a:noFill/>
              <a:ln>
                <a:noFill/>
              </a:ln>
              <a:effectLst>
                <a:softEdge rad="127000"/>
              </a:effectLst>
              <a:extLst>
                <a:ext uri="{53640926-AAD7-44D8-BBD7-CCE9431645EC}">
                  <a14:shadowObscured xmlns:a14="http://schemas.microsoft.com/office/drawing/2010/main"/>
                </a:ext>
              </a:extLst>
            </p:spPr>
          </p:pic>
          <p:pic>
            <p:nvPicPr>
              <p:cNvPr id="13" name="Picture 12" descr="A picture containing grass, outdoor, mammal, antelope&#10;&#10;Description automatically generated">
                <a:extLst>
                  <a:ext uri="{FF2B5EF4-FFF2-40B4-BE49-F238E27FC236}">
                    <a16:creationId xmlns:a16="http://schemas.microsoft.com/office/drawing/2014/main" id="{44EA41A1-B648-AEEA-E118-B54A528B5782}"/>
                  </a:ext>
                </a:extLst>
              </p:cNvPr>
              <p:cNvPicPr>
                <a:picLocks noChangeAspect="1"/>
              </p:cNvPicPr>
              <p:nvPr/>
            </p:nvPicPr>
            <p:blipFill rotWithShape="1">
              <a:blip r:embed="rId8">
                <a:extLst>
                  <a:ext uri="{28A0092B-C50C-407E-A947-70E740481C1C}">
                    <a14:useLocalDpi xmlns:a14="http://schemas.microsoft.com/office/drawing/2010/main" val="0"/>
                  </a:ext>
                </a:extLst>
              </a:blip>
              <a:srcRect l="18744" t="13145" r="21128" b="14096"/>
              <a:stretch/>
            </p:blipFill>
            <p:spPr bwMode="auto">
              <a:xfrm>
                <a:off x="5515057" y="4808158"/>
                <a:ext cx="1368997" cy="1105424"/>
              </a:xfrm>
              <a:prstGeom prst="rect">
                <a:avLst/>
              </a:prstGeom>
              <a:noFill/>
              <a:ln>
                <a:noFill/>
              </a:ln>
              <a:effectLst>
                <a:softEdge rad="127000"/>
              </a:effectLst>
              <a:extLst>
                <a:ext uri="{53640926-AAD7-44D8-BBD7-CCE9431645EC}">
                  <a14:shadowObscured xmlns:a14="http://schemas.microsoft.com/office/drawing/2010/main"/>
                </a:ext>
              </a:extLst>
            </p:spPr>
          </p:pic>
          <p:pic>
            <p:nvPicPr>
              <p:cNvPr id="1030" name="Picture 6">
                <a:extLst>
                  <a:ext uri="{FF2B5EF4-FFF2-40B4-BE49-F238E27FC236}">
                    <a16:creationId xmlns:a16="http://schemas.microsoft.com/office/drawing/2014/main" id="{3FB6EA48-BF0D-A8C7-4944-259D5FB2652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73894" y="4850931"/>
                <a:ext cx="1492407" cy="994939"/>
              </a:xfrm>
              <a:prstGeom prst="rect">
                <a:avLst/>
              </a:prstGeom>
              <a:noFill/>
              <a:ln>
                <a:noFill/>
              </a:ln>
              <a:effectLst>
                <a:outerShdw dist="35921" dir="2700000" algn="ctr" rotWithShape="0">
                  <a:srgbClr val="EEECE1"/>
                </a:outerShdw>
                <a:softEdge rad="1270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7" name="Picture 16" descr="See the source image">
                <a:extLst>
                  <a:ext uri="{FF2B5EF4-FFF2-40B4-BE49-F238E27FC236}">
                    <a16:creationId xmlns:a16="http://schemas.microsoft.com/office/drawing/2014/main" id="{AC10FA0C-7702-A65B-ACE0-17B8479C8967}"/>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50422" y="3341736"/>
                <a:ext cx="1339349" cy="1594977"/>
              </a:xfrm>
              <a:prstGeom prst="rect">
                <a:avLst/>
              </a:prstGeom>
              <a:noFill/>
              <a:ln>
                <a:noFill/>
              </a:ln>
              <a:effectLst>
                <a:softEdge rad="127000"/>
              </a:effectLst>
            </p:spPr>
          </p:pic>
          <p:pic>
            <p:nvPicPr>
              <p:cNvPr id="19" name="Picture 18" descr="A wolf standing in a grassy area&#10;&#10;Description automatically generated with low confidence">
                <a:extLst>
                  <a:ext uri="{FF2B5EF4-FFF2-40B4-BE49-F238E27FC236}">
                    <a16:creationId xmlns:a16="http://schemas.microsoft.com/office/drawing/2014/main" id="{10BE4E57-AE8A-8CFA-FC02-650F44BBD8C7}"/>
                  </a:ext>
                </a:extLst>
              </p:cNvPr>
              <p:cNvPicPr>
                <a:picLocks noChangeAspect="1"/>
              </p:cNvPicPr>
              <p:nvPr/>
            </p:nvPicPr>
            <p:blipFill rotWithShape="1">
              <a:blip r:embed="rId11">
                <a:extLst>
                  <a:ext uri="{28A0092B-C50C-407E-A947-70E740481C1C}">
                    <a14:useLocalDpi xmlns:a14="http://schemas.microsoft.com/office/drawing/2010/main" val="0"/>
                  </a:ext>
                </a:extLst>
              </a:blip>
              <a:srcRect l="25400" t="12846" r="10613" b="17001"/>
              <a:stretch/>
            </p:blipFill>
            <p:spPr bwMode="auto">
              <a:xfrm>
                <a:off x="5287784" y="3552704"/>
                <a:ext cx="1601754" cy="1173040"/>
              </a:xfrm>
              <a:prstGeom prst="rect">
                <a:avLst/>
              </a:prstGeom>
              <a:noFill/>
              <a:ln>
                <a:noFill/>
              </a:ln>
              <a:effectLst>
                <a:softEdge rad="127000"/>
              </a:effectLst>
              <a:extLst>
                <a:ext uri="{53640926-AAD7-44D8-BBD7-CCE9431645EC}">
                  <a14:shadowObscured xmlns:a14="http://schemas.microsoft.com/office/drawing/2010/main"/>
                </a:ext>
              </a:extLst>
            </p:spPr>
          </p:pic>
        </p:grpSp>
        <p:sp>
          <p:nvSpPr>
            <p:cNvPr id="21" name="TextBox 20">
              <a:extLst>
                <a:ext uri="{FF2B5EF4-FFF2-40B4-BE49-F238E27FC236}">
                  <a16:creationId xmlns:a16="http://schemas.microsoft.com/office/drawing/2014/main" id="{9319C35E-0297-D68E-761A-45D7FEF02B26}"/>
                </a:ext>
              </a:extLst>
            </p:cNvPr>
            <p:cNvSpPr txBox="1"/>
            <p:nvPr/>
          </p:nvSpPr>
          <p:spPr>
            <a:xfrm>
              <a:off x="5551644" y="849017"/>
              <a:ext cx="3743276" cy="954107"/>
            </a:xfrm>
            <a:prstGeom prst="rect">
              <a:avLst/>
            </a:prstGeom>
            <a:noFill/>
          </p:spPr>
          <p:txBody>
            <a:bodyPr wrap="square" rtlCol="0">
              <a:spAutoFit/>
            </a:bodyPr>
            <a:lstStyle/>
            <a:p>
              <a:r>
                <a:rPr lang="en-US" sz="1400" dirty="0">
                  <a:latin typeface="Century Gothic" panose="020B0502020202020204" pitchFamily="34" charset="0"/>
                </a:rPr>
                <a:t>Below are some of the animals we have at the safari. Circles the ones you think are classed as Least Concern (LC) on the IUCN red list </a:t>
              </a:r>
              <a:endParaRPr lang="en-GB" sz="1400" dirty="0">
                <a:latin typeface="Century Gothic" panose="020B0502020202020204" pitchFamily="34" charset="0"/>
              </a:endParaRPr>
            </a:p>
          </p:txBody>
        </p:sp>
      </p:grpSp>
    </p:spTree>
    <p:extLst>
      <p:ext uri="{BB962C8B-B14F-4D97-AF65-F5344CB8AC3E}">
        <p14:creationId xmlns:p14="http://schemas.microsoft.com/office/powerpoint/2010/main" val="16410362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98C8318C-A5DA-40ED-B558-0F19BF1E36F7}"/>
              </a:ext>
            </a:extLst>
          </p:cNvPr>
          <p:cNvPicPr>
            <a:picLocks noChangeAspect="1"/>
          </p:cNvPicPr>
          <p:nvPr/>
        </p:nvPicPr>
        <p:blipFill>
          <a:blip r:embed="rId2">
            <a:alphaModFix amt="35000"/>
          </a:blip>
          <a:stretch>
            <a:fillRect/>
          </a:stretch>
        </p:blipFill>
        <p:spPr>
          <a:xfrm>
            <a:off x="4959888" y="90340"/>
            <a:ext cx="4867513" cy="6730763"/>
          </a:xfrm>
          <a:prstGeom prst="rect">
            <a:avLst/>
          </a:prstGeom>
        </p:spPr>
      </p:pic>
      <p:pic>
        <p:nvPicPr>
          <p:cNvPr id="16" name="Picture 15">
            <a:extLst>
              <a:ext uri="{FF2B5EF4-FFF2-40B4-BE49-F238E27FC236}">
                <a16:creationId xmlns:a16="http://schemas.microsoft.com/office/drawing/2014/main" id="{0C9507E7-FBD6-4936-927F-6A15FD5A4C16}"/>
              </a:ext>
            </a:extLst>
          </p:cNvPr>
          <p:cNvPicPr>
            <a:picLocks noChangeAspect="1"/>
          </p:cNvPicPr>
          <p:nvPr/>
        </p:nvPicPr>
        <p:blipFill>
          <a:blip r:embed="rId2">
            <a:alphaModFix amt="35000"/>
          </a:blip>
          <a:stretch>
            <a:fillRect/>
          </a:stretch>
        </p:blipFill>
        <p:spPr>
          <a:xfrm>
            <a:off x="70472" y="75197"/>
            <a:ext cx="4889416" cy="6761050"/>
          </a:xfrm>
          <a:prstGeom prst="rect">
            <a:avLst/>
          </a:prstGeom>
        </p:spPr>
      </p:pic>
      <p:sp>
        <p:nvSpPr>
          <p:cNvPr id="4" name="Rectangle 3">
            <a:extLst>
              <a:ext uri="{FF2B5EF4-FFF2-40B4-BE49-F238E27FC236}">
                <a16:creationId xmlns:a16="http://schemas.microsoft.com/office/drawing/2014/main" id="{1E1C1794-32D0-4478-B273-6C60E7096128}"/>
              </a:ext>
            </a:extLst>
          </p:cNvPr>
          <p:cNvSpPr/>
          <p:nvPr/>
        </p:nvSpPr>
        <p:spPr>
          <a:xfrm>
            <a:off x="62345" y="48491"/>
            <a:ext cx="9781309" cy="676101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6" name="Straight Connector 5">
            <a:extLst>
              <a:ext uri="{FF2B5EF4-FFF2-40B4-BE49-F238E27FC236}">
                <a16:creationId xmlns:a16="http://schemas.microsoft.com/office/drawing/2014/main" id="{52F1A799-D951-4662-A49E-C254C1BB8B6E}"/>
              </a:ext>
            </a:extLst>
          </p:cNvPr>
          <p:cNvCxnSpPr/>
          <p:nvPr/>
        </p:nvCxnSpPr>
        <p:spPr>
          <a:xfrm>
            <a:off x="7931946" y="-4407083"/>
            <a:ext cx="0" cy="5386253"/>
          </a:xfrm>
          <a:prstGeom prst="line">
            <a:avLst/>
          </a:prstGeom>
          <a:effectLst>
            <a:softEdge rad="127000"/>
          </a:effectLst>
        </p:spPr>
        <p:style>
          <a:lnRef idx="1">
            <a:schemeClr val="dk1"/>
          </a:lnRef>
          <a:fillRef idx="0">
            <a:schemeClr val="dk1"/>
          </a:fillRef>
          <a:effectRef idx="0">
            <a:schemeClr val="dk1"/>
          </a:effectRef>
          <a:fontRef idx="minor">
            <a:schemeClr val="tx1"/>
          </a:fontRef>
        </p:style>
      </p:cxnSp>
      <p:pic>
        <p:nvPicPr>
          <p:cNvPr id="7" name="Picture 6" descr="Logo&#10;&#10;Description automatically generated">
            <a:extLst>
              <a:ext uri="{FF2B5EF4-FFF2-40B4-BE49-F238E27FC236}">
                <a16:creationId xmlns:a16="http://schemas.microsoft.com/office/drawing/2014/main" id="{50FDFF96-45AD-A3BB-0C4A-34485416A6B9}"/>
              </a:ext>
            </a:extLst>
          </p:cNvPr>
          <p:cNvPicPr>
            <a:picLocks noChangeAspect="1"/>
          </p:cNvPicPr>
          <p:nvPr/>
        </p:nvPicPr>
        <p:blipFill rotWithShape="1">
          <a:blip r:embed="rId3">
            <a:extLst>
              <a:ext uri="{28A0092B-C50C-407E-A947-70E740481C1C}">
                <a14:useLocalDpi xmlns:a14="http://schemas.microsoft.com/office/drawing/2010/main" val="0"/>
              </a:ext>
            </a:extLst>
          </a:blip>
          <a:srcRect b="21863"/>
          <a:stretch/>
        </p:blipFill>
        <p:spPr>
          <a:xfrm>
            <a:off x="966535" y="203322"/>
            <a:ext cx="3104358" cy="1776178"/>
          </a:xfrm>
          <a:prstGeom prst="rect">
            <a:avLst/>
          </a:prstGeom>
        </p:spPr>
      </p:pic>
      <p:sp>
        <p:nvSpPr>
          <p:cNvPr id="8" name="TextBox 7">
            <a:extLst>
              <a:ext uri="{FF2B5EF4-FFF2-40B4-BE49-F238E27FC236}">
                <a16:creationId xmlns:a16="http://schemas.microsoft.com/office/drawing/2014/main" id="{F73327FF-28EC-B35B-A3DF-6A30CFE16EC5}"/>
              </a:ext>
            </a:extLst>
          </p:cNvPr>
          <p:cNvSpPr txBox="1"/>
          <p:nvPr/>
        </p:nvSpPr>
        <p:spPr>
          <a:xfrm>
            <a:off x="744378" y="1979500"/>
            <a:ext cx="3541603" cy="523220"/>
          </a:xfrm>
          <a:prstGeom prst="rect">
            <a:avLst/>
          </a:prstGeom>
          <a:noFill/>
        </p:spPr>
        <p:txBody>
          <a:bodyPr wrap="square" rtlCol="0">
            <a:spAutoFit/>
          </a:bodyPr>
          <a:lstStyle/>
          <a:p>
            <a:pPr algn="ctr"/>
            <a:r>
              <a:rPr lang="en-GB" sz="2800" b="1" dirty="0">
                <a:solidFill>
                  <a:srgbClr val="1A9E98"/>
                </a:solidFill>
                <a:latin typeface="Century Gothic" panose="020B0502020202020204" pitchFamily="34" charset="0"/>
              </a:rPr>
              <a:t>Teachers Answers </a:t>
            </a:r>
            <a:endParaRPr lang="en-GB" sz="2800" dirty="0">
              <a:solidFill>
                <a:srgbClr val="1A9E98"/>
              </a:solidFill>
            </a:endParaRPr>
          </a:p>
        </p:txBody>
      </p:sp>
      <p:grpSp>
        <p:nvGrpSpPr>
          <p:cNvPr id="15" name="Group 14">
            <a:extLst>
              <a:ext uri="{FF2B5EF4-FFF2-40B4-BE49-F238E27FC236}">
                <a16:creationId xmlns:a16="http://schemas.microsoft.com/office/drawing/2014/main" id="{A9655A00-C0CD-C817-D26C-E470604FF5F7}"/>
              </a:ext>
            </a:extLst>
          </p:cNvPr>
          <p:cNvGrpSpPr/>
          <p:nvPr/>
        </p:nvGrpSpPr>
        <p:grpSpPr>
          <a:xfrm>
            <a:off x="1223766" y="3429000"/>
            <a:ext cx="2370047" cy="2241745"/>
            <a:chOff x="939602" y="2958887"/>
            <a:chExt cx="3407002" cy="3285329"/>
          </a:xfrm>
        </p:grpSpPr>
        <p:pic>
          <p:nvPicPr>
            <p:cNvPr id="2" name="Picture 4" descr="Word Search on Extinct Animals">
              <a:extLst>
                <a:ext uri="{FF2B5EF4-FFF2-40B4-BE49-F238E27FC236}">
                  <a16:creationId xmlns:a16="http://schemas.microsoft.com/office/drawing/2014/main" id="{653047C0-4BD4-4009-8B16-35F8B906F55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 t="9042" r="22741" b="6110"/>
            <a:stretch/>
          </p:blipFill>
          <p:spPr bwMode="auto">
            <a:xfrm>
              <a:off x="939602" y="2958887"/>
              <a:ext cx="3407002" cy="3285329"/>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a:extLst>
                <a:ext uri="{FF2B5EF4-FFF2-40B4-BE49-F238E27FC236}">
                  <a16:creationId xmlns:a16="http://schemas.microsoft.com/office/drawing/2014/main" id="{98AB1B2D-AECC-1272-D3CA-163D49DDC953}"/>
                </a:ext>
              </a:extLst>
            </p:cNvPr>
            <p:cNvCxnSpPr/>
            <p:nvPr/>
          </p:nvCxnSpPr>
          <p:spPr>
            <a:xfrm>
              <a:off x="4119239" y="4030462"/>
              <a:ext cx="0" cy="11421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C66F71C-C593-1216-A293-D1D554A9023F}"/>
                </a:ext>
              </a:extLst>
            </p:cNvPr>
            <p:cNvCxnSpPr/>
            <p:nvPr/>
          </p:nvCxnSpPr>
          <p:spPr>
            <a:xfrm>
              <a:off x="3222594" y="3355759"/>
              <a:ext cx="0" cy="277871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7FEAFAC-EEB6-4265-2BF2-BEFBF55E376F}"/>
                </a:ext>
              </a:extLst>
            </p:cNvPr>
            <p:cNvCxnSpPr/>
            <p:nvPr/>
          </p:nvCxnSpPr>
          <p:spPr>
            <a:xfrm flipV="1">
              <a:off x="1882066" y="3622089"/>
              <a:ext cx="0" cy="17755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72BE280-854C-263F-B85F-D46AC120A49B}"/>
                </a:ext>
              </a:extLst>
            </p:cNvPr>
            <p:cNvCxnSpPr/>
            <p:nvPr/>
          </p:nvCxnSpPr>
          <p:spPr>
            <a:xfrm>
              <a:off x="2325950" y="4030462"/>
              <a:ext cx="0" cy="92327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4599D0E-5562-7C4D-742B-900B46E08D56}"/>
                </a:ext>
              </a:extLst>
            </p:cNvPr>
            <p:cNvCxnSpPr/>
            <p:nvPr/>
          </p:nvCxnSpPr>
          <p:spPr>
            <a:xfrm flipV="1">
              <a:off x="2104008" y="3187083"/>
              <a:ext cx="0" cy="26988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897D6F7-6A1F-96E5-CCFA-3C4FB91AFB46}"/>
                </a:ext>
              </a:extLst>
            </p:cNvPr>
            <p:cNvCxnSpPr/>
            <p:nvPr/>
          </p:nvCxnSpPr>
          <p:spPr>
            <a:xfrm>
              <a:off x="1429305" y="3151573"/>
              <a:ext cx="0" cy="298289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A154BE3-2BCB-AC41-FB16-FAC9B6F16C0F}"/>
                </a:ext>
              </a:extLst>
            </p:cNvPr>
            <p:cNvCxnSpPr/>
            <p:nvPr/>
          </p:nvCxnSpPr>
          <p:spPr>
            <a:xfrm flipV="1">
              <a:off x="3666478" y="4030462"/>
              <a:ext cx="0" cy="1553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C90A711-0651-C30E-27E3-4CA3A7FF2F47}"/>
                </a:ext>
              </a:extLst>
            </p:cNvPr>
            <p:cNvCxnSpPr>
              <a:cxnSpLocks/>
            </p:cNvCxnSpPr>
            <p:nvPr/>
          </p:nvCxnSpPr>
          <p:spPr>
            <a:xfrm>
              <a:off x="3433479" y="3127857"/>
              <a:ext cx="0" cy="29473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5678AA9-7DD0-3A3C-93B6-0281722B9D62}"/>
                </a:ext>
              </a:extLst>
            </p:cNvPr>
            <p:cNvCxnSpPr/>
            <p:nvPr/>
          </p:nvCxnSpPr>
          <p:spPr>
            <a:xfrm flipV="1">
              <a:off x="1662545" y="3187083"/>
              <a:ext cx="0" cy="201229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 name="TextBox 17">
            <a:extLst>
              <a:ext uri="{FF2B5EF4-FFF2-40B4-BE49-F238E27FC236}">
                <a16:creationId xmlns:a16="http://schemas.microsoft.com/office/drawing/2014/main" id="{C4D88478-6F18-F94E-0BED-02337035C754}"/>
              </a:ext>
            </a:extLst>
          </p:cNvPr>
          <p:cNvSpPr txBox="1"/>
          <p:nvPr/>
        </p:nvSpPr>
        <p:spPr>
          <a:xfrm>
            <a:off x="369455" y="2502720"/>
            <a:ext cx="4359563" cy="1815882"/>
          </a:xfrm>
          <a:prstGeom prst="rect">
            <a:avLst/>
          </a:prstGeom>
          <a:noFill/>
        </p:spPr>
        <p:txBody>
          <a:bodyPr wrap="square" rtlCol="0">
            <a:spAutoFit/>
          </a:bodyPr>
          <a:lstStyle/>
          <a:p>
            <a:r>
              <a:rPr lang="en-US" sz="800" b="1" kern="1400" dirty="0">
                <a:ln>
                  <a:noFill/>
                </a:ln>
                <a:effectLst/>
                <a:latin typeface="Century Gothic" panose="020B0502020202020204" pitchFamily="34" charset="0"/>
              </a:rPr>
              <a:t>Some animals are classed as endangered, what does that mean?</a:t>
            </a:r>
          </a:p>
          <a:p>
            <a:endParaRPr lang="en-US" sz="800" kern="1400" dirty="0">
              <a:latin typeface="Century Gothic" panose="020B0502020202020204" pitchFamily="34" charset="0"/>
            </a:endParaRPr>
          </a:p>
          <a:p>
            <a:r>
              <a:rPr lang="en-US" sz="800" dirty="0">
                <a:latin typeface="Century Gothic" panose="020B0502020202020204" pitchFamily="34" charset="0"/>
              </a:rPr>
              <a:t>S</a:t>
            </a:r>
            <a:r>
              <a:rPr lang="en-US" sz="800" b="0" i="0" dirty="0">
                <a:effectLst/>
                <a:latin typeface="Century Gothic" panose="020B0502020202020204" pitchFamily="34" charset="0"/>
              </a:rPr>
              <a:t>pecies which have been categorized as very likely to become extinct in their known native ranges in the near future</a:t>
            </a:r>
            <a:r>
              <a:rPr lang="en-US" sz="800" b="0" i="0" dirty="0">
                <a:solidFill>
                  <a:srgbClr val="666666"/>
                </a:solidFill>
                <a:effectLst/>
                <a:latin typeface="Roboto" panose="02000000000000000000" pitchFamily="2" charset="0"/>
              </a:rPr>
              <a:t>.</a:t>
            </a:r>
          </a:p>
          <a:p>
            <a:endParaRPr lang="en-US" sz="800" dirty="0">
              <a:solidFill>
                <a:srgbClr val="666666"/>
              </a:solidFill>
              <a:latin typeface="Roboto" panose="02000000000000000000" pitchFamily="2" charset="0"/>
            </a:endParaRPr>
          </a:p>
          <a:p>
            <a:r>
              <a:rPr lang="en-US" sz="800" b="1" kern="1400" dirty="0">
                <a:ln>
                  <a:noFill/>
                </a:ln>
                <a:solidFill>
                  <a:srgbClr val="000000"/>
                </a:solidFill>
                <a:effectLst/>
                <a:latin typeface="Century Gothic" panose="020B0502020202020204" pitchFamily="34" charset="0"/>
              </a:rPr>
              <a:t>Can you think of the word for if there are none left at all?</a:t>
            </a:r>
          </a:p>
          <a:p>
            <a:endParaRPr lang="en-US" sz="800" b="1" i="0" kern="1400" dirty="0">
              <a:solidFill>
                <a:srgbClr val="000000"/>
              </a:solidFill>
              <a:latin typeface="Century Gothic" panose="020B0502020202020204" pitchFamily="34" charset="0"/>
            </a:endParaRPr>
          </a:p>
          <a:p>
            <a:r>
              <a:rPr lang="en-US" sz="800" kern="1400" dirty="0">
                <a:solidFill>
                  <a:srgbClr val="000000"/>
                </a:solidFill>
                <a:effectLst/>
                <a:latin typeface="Century Gothic" panose="020B0502020202020204" pitchFamily="34" charset="0"/>
              </a:rPr>
              <a:t>Extinct</a:t>
            </a:r>
          </a:p>
          <a:p>
            <a:endParaRPr lang="en-US" sz="800" i="0" kern="1400" dirty="0">
              <a:solidFill>
                <a:srgbClr val="000000"/>
              </a:solidFill>
              <a:latin typeface="Century Gothic" panose="020B0502020202020204" pitchFamily="34" charset="0"/>
            </a:endParaRPr>
          </a:p>
          <a:p>
            <a:endParaRPr lang="en-US" sz="800" i="0" dirty="0">
              <a:solidFill>
                <a:srgbClr val="666666"/>
              </a:solidFill>
              <a:effectLst/>
              <a:latin typeface="Century Gothic" panose="020B0502020202020204" pitchFamily="34" charset="0"/>
            </a:endParaRPr>
          </a:p>
          <a:p>
            <a:endParaRPr lang="en-US" sz="800" kern="1400" dirty="0">
              <a:solidFill>
                <a:srgbClr val="666666"/>
              </a:solidFill>
              <a:latin typeface="Roboto" panose="02000000000000000000" pitchFamily="2" charset="0"/>
            </a:endParaRPr>
          </a:p>
          <a:p>
            <a:endParaRPr lang="en-US" sz="800" kern="1400" dirty="0">
              <a:solidFill>
                <a:srgbClr val="666666"/>
              </a:solidFill>
              <a:latin typeface="Roboto" panose="02000000000000000000" pitchFamily="2" charset="0"/>
            </a:endParaRPr>
          </a:p>
          <a:p>
            <a:endParaRPr lang="en-US" sz="800" kern="1400" dirty="0">
              <a:solidFill>
                <a:srgbClr val="000000"/>
              </a:solidFill>
              <a:latin typeface="Century Gothic" panose="020B0502020202020204" pitchFamily="34" charset="0"/>
            </a:endParaRPr>
          </a:p>
          <a:p>
            <a:endParaRPr lang="en-GB" sz="800" dirty="0"/>
          </a:p>
        </p:txBody>
      </p:sp>
      <p:grpSp>
        <p:nvGrpSpPr>
          <p:cNvPr id="42" name="Group 41">
            <a:extLst>
              <a:ext uri="{FF2B5EF4-FFF2-40B4-BE49-F238E27FC236}">
                <a16:creationId xmlns:a16="http://schemas.microsoft.com/office/drawing/2014/main" id="{97DD2B23-B276-F4FD-6376-72A60E587135}"/>
              </a:ext>
            </a:extLst>
          </p:cNvPr>
          <p:cNvGrpSpPr>
            <a:grpSpLocks/>
          </p:cNvGrpSpPr>
          <p:nvPr/>
        </p:nvGrpSpPr>
        <p:grpSpPr bwMode="auto">
          <a:xfrm rot="16200000" flipH="1">
            <a:off x="2162199" y="4220001"/>
            <a:ext cx="510783" cy="3871343"/>
            <a:chOff x="1097280" y="1053147"/>
            <a:chExt cx="8980" cy="67940"/>
          </a:xfrm>
        </p:grpSpPr>
        <p:grpSp>
          <p:nvGrpSpPr>
            <p:cNvPr id="43" name="Group 42">
              <a:extLst>
                <a:ext uri="{FF2B5EF4-FFF2-40B4-BE49-F238E27FC236}">
                  <a16:creationId xmlns:a16="http://schemas.microsoft.com/office/drawing/2014/main" id="{E7EE8567-0469-F1D6-45AA-E516062BAFB8}"/>
                </a:ext>
              </a:extLst>
            </p:cNvPr>
            <p:cNvGrpSpPr>
              <a:grpSpLocks/>
            </p:cNvGrpSpPr>
            <p:nvPr/>
          </p:nvGrpSpPr>
          <p:grpSpPr bwMode="auto">
            <a:xfrm>
              <a:off x="1097280" y="1053147"/>
              <a:ext cx="8924" cy="9255"/>
              <a:chOff x="1097280" y="1054735"/>
              <a:chExt cx="8924" cy="9254"/>
            </a:xfrm>
          </p:grpSpPr>
          <p:sp>
            <p:nvSpPr>
              <p:cNvPr id="62" name="AutoShape 4">
                <a:extLst>
                  <a:ext uri="{FF2B5EF4-FFF2-40B4-BE49-F238E27FC236}">
                    <a16:creationId xmlns:a16="http://schemas.microsoft.com/office/drawing/2014/main" id="{BF2E1CD3-40EF-9FE7-50CC-D1B0CC3CDF54}"/>
                  </a:ext>
                </a:extLst>
              </p:cNvPr>
              <p:cNvSpPr>
                <a:spLocks noChangeArrowheads="1"/>
              </p:cNvSpPr>
              <p:nvPr/>
            </p:nvSpPr>
            <p:spPr bwMode="auto">
              <a:xfrm>
                <a:off x="1097280" y="1054735"/>
                <a:ext cx="8924" cy="9254"/>
              </a:xfrm>
              <a:prstGeom prst="flowChartConnector">
                <a:avLst/>
              </a:prstGeom>
              <a:solidFill>
                <a:srgbClr val="0C0C0C"/>
              </a:solidFill>
              <a:ln w="9525">
                <a:solidFill>
                  <a:sysClr val="windowText" lastClr="000000">
                    <a:lumMod val="0"/>
                    <a:lumOff val="0"/>
                  </a:sysClr>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36576" tIns="36576" rIns="36576" bIns="36576" anchor="t" anchorCtr="0" upright="1">
                <a:noAutofit/>
              </a:bodyPr>
              <a:lstStyle/>
              <a:p>
                <a:endParaRPr lang="en-GB"/>
              </a:p>
            </p:txBody>
          </p:sp>
          <p:sp>
            <p:nvSpPr>
              <p:cNvPr id="63" name="Text Box 5">
                <a:extLst>
                  <a:ext uri="{FF2B5EF4-FFF2-40B4-BE49-F238E27FC236}">
                    <a16:creationId xmlns:a16="http://schemas.microsoft.com/office/drawing/2014/main" id="{303E17E3-A1B1-7758-7352-A6FCF7B38F08}"/>
                  </a:ext>
                </a:extLst>
              </p:cNvPr>
              <p:cNvSpPr txBox="1">
                <a:spLocks noChangeArrowheads="1"/>
              </p:cNvSpPr>
              <p:nvPr/>
            </p:nvSpPr>
            <p:spPr bwMode="auto">
              <a:xfrm>
                <a:off x="1098640" y="1056378"/>
                <a:ext cx="6516" cy="564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9525">
                    <a:solidFill>
                      <a:schemeClr val="dk1">
                        <a:lumMod val="0"/>
                        <a:lumOff val="0"/>
                      </a:schemeClr>
                    </a:solidFill>
                    <a:miter lim="800000"/>
                    <a:headEnd/>
                    <a:tailEnd/>
                  </a14:hiddenLine>
                </a:ext>
                <a:ext uri="{AF507438-7753-43E0-B8FC-AC1667EBCBE1}">
                  <a14:hiddenEffects xmlns:a14="http://schemas.microsoft.com/office/drawing/2010/main">
                    <a:effectLst/>
                  </a14:hiddenEffects>
                </a:ext>
              </a:extLst>
            </p:spPr>
            <p:txBody>
              <a:bodyPr rot="0" vert="horz" wrap="square" lIns="36576" tIns="36576" rIns="36576" bIns="36576" anchor="t" anchorCtr="0" upright="1">
                <a:noAutofit/>
              </a:bodyPr>
              <a:lstStyle/>
              <a:p>
                <a:pPr algn="ctr">
                  <a:lnSpc>
                    <a:spcPct val="118000"/>
                  </a:lnSpc>
                  <a:spcAft>
                    <a:spcPts val="600"/>
                  </a:spcAft>
                </a:pPr>
                <a:r>
                  <a:rPr lang="en-US" sz="1400" kern="1400" dirty="0">
                    <a:solidFill>
                      <a:srgbClr val="FFFFFF"/>
                    </a:solidFill>
                    <a:effectLst/>
                    <a:latin typeface="Century Gothic" panose="020B0502020202020204" pitchFamily="34" charset="0"/>
                    <a:ea typeface="Times New Roman" panose="02020603050405020304" pitchFamily="18" charset="0"/>
                  </a:rPr>
                  <a:t>EX</a:t>
                </a:r>
                <a:endParaRPr lang="en-GB" sz="1400" kern="1400" dirty="0">
                  <a:solidFill>
                    <a:srgbClr val="000000"/>
                  </a:solidFill>
                  <a:effectLst/>
                  <a:latin typeface="Calibri" panose="020F0502020204030204" pitchFamily="34" charset="0"/>
                  <a:ea typeface="Times New Roman" panose="02020603050405020304" pitchFamily="18" charset="0"/>
                </a:endParaRPr>
              </a:p>
            </p:txBody>
          </p:sp>
        </p:grpSp>
        <p:grpSp>
          <p:nvGrpSpPr>
            <p:cNvPr id="44" name="Group 43">
              <a:extLst>
                <a:ext uri="{FF2B5EF4-FFF2-40B4-BE49-F238E27FC236}">
                  <a16:creationId xmlns:a16="http://schemas.microsoft.com/office/drawing/2014/main" id="{0811EC94-BD2A-65C2-1FF6-2389E55A8FD4}"/>
                </a:ext>
              </a:extLst>
            </p:cNvPr>
            <p:cNvGrpSpPr>
              <a:grpSpLocks/>
            </p:cNvGrpSpPr>
            <p:nvPr/>
          </p:nvGrpSpPr>
          <p:grpSpPr bwMode="auto">
            <a:xfrm>
              <a:off x="1097280" y="1062825"/>
              <a:ext cx="8925" cy="9254"/>
              <a:chOff x="1099620" y="1072955"/>
              <a:chExt cx="8925" cy="9253"/>
            </a:xfrm>
          </p:grpSpPr>
          <p:sp>
            <p:nvSpPr>
              <p:cNvPr id="60" name="AutoShape 7">
                <a:extLst>
                  <a:ext uri="{FF2B5EF4-FFF2-40B4-BE49-F238E27FC236}">
                    <a16:creationId xmlns:a16="http://schemas.microsoft.com/office/drawing/2014/main" id="{AEFC5FAF-6E31-F2EF-115D-0E45AF77B997}"/>
                  </a:ext>
                </a:extLst>
              </p:cNvPr>
              <p:cNvSpPr>
                <a:spLocks noChangeArrowheads="1"/>
              </p:cNvSpPr>
              <p:nvPr/>
            </p:nvSpPr>
            <p:spPr bwMode="auto">
              <a:xfrm>
                <a:off x="1099620" y="1072955"/>
                <a:ext cx="8925" cy="9253"/>
              </a:xfrm>
              <a:prstGeom prst="flowChartConnector">
                <a:avLst/>
              </a:prstGeom>
              <a:solidFill>
                <a:srgbClr val="FF3300"/>
              </a:solidFill>
              <a:ln w="9525">
                <a:solidFill>
                  <a:sysClr val="windowText" lastClr="000000">
                    <a:lumMod val="0"/>
                    <a:lumOff val="0"/>
                  </a:sysClr>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36576" tIns="36576" rIns="36576" bIns="36576" anchor="t" anchorCtr="0" upright="1">
                <a:noAutofit/>
              </a:bodyPr>
              <a:lstStyle/>
              <a:p>
                <a:endParaRPr lang="en-GB"/>
              </a:p>
            </p:txBody>
          </p:sp>
          <p:sp>
            <p:nvSpPr>
              <p:cNvPr id="61" name="Text Box 8">
                <a:extLst>
                  <a:ext uri="{FF2B5EF4-FFF2-40B4-BE49-F238E27FC236}">
                    <a16:creationId xmlns:a16="http://schemas.microsoft.com/office/drawing/2014/main" id="{8A26671D-17BE-C210-15EF-438C00BDBD6A}"/>
                  </a:ext>
                </a:extLst>
              </p:cNvPr>
              <p:cNvSpPr txBox="1">
                <a:spLocks noChangeArrowheads="1"/>
              </p:cNvSpPr>
              <p:nvPr/>
            </p:nvSpPr>
            <p:spPr bwMode="auto">
              <a:xfrm>
                <a:off x="1100825" y="1074598"/>
                <a:ext cx="6515" cy="563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9525">
                    <a:solidFill>
                      <a:schemeClr val="dk1">
                        <a:lumMod val="0"/>
                        <a:lumOff val="0"/>
                      </a:schemeClr>
                    </a:solidFill>
                    <a:miter lim="800000"/>
                    <a:headEnd/>
                    <a:tailEnd/>
                  </a14:hiddenLine>
                </a:ext>
                <a:ext uri="{AF507438-7753-43E0-B8FC-AC1667EBCBE1}">
                  <a14:hiddenEffects xmlns:a14="http://schemas.microsoft.com/office/drawing/2010/main">
                    <a:effectLst/>
                  </a14:hiddenEffects>
                </a:ext>
              </a:extLst>
            </p:spPr>
            <p:txBody>
              <a:bodyPr rot="0" vert="horz" wrap="square" lIns="36576" tIns="36576" rIns="36576" bIns="36576" anchor="t" anchorCtr="0" upright="1">
                <a:noAutofit/>
              </a:bodyPr>
              <a:lstStyle/>
              <a:p>
                <a:pPr algn="ctr">
                  <a:lnSpc>
                    <a:spcPct val="118000"/>
                  </a:lnSpc>
                  <a:spcAft>
                    <a:spcPts val="600"/>
                  </a:spcAft>
                </a:pPr>
                <a:r>
                  <a:rPr lang="en-GB" sz="1400" kern="1400" dirty="0">
                    <a:solidFill>
                      <a:schemeClr val="bg1"/>
                    </a:solidFill>
                    <a:effectLst/>
                    <a:latin typeface="Calibri" panose="020F0502020204030204" pitchFamily="34" charset="0"/>
                    <a:ea typeface="Times New Roman" panose="02020603050405020304" pitchFamily="18" charset="0"/>
                  </a:rPr>
                  <a:t>EW</a:t>
                </a:r>
              </a:p>
            </p:txBody>
          </p:sp>
        </p:grpSp>
        <p:grpSp>
          <p:nvGrpSpPr>
            <p:cNvPr id="45" name="Group 44">
              <a:extLst>
                <a:ext uri="{FF2B5EF4-FFF2-40B4-BE49-F238E27FC236}">
                  <a16:creationId xmlns:a16="http://schemas.microsoft.com/office/drawing/2014/main" id="{FF50DA7E-3C18-05A6-A8D8-F76000FAE123}"/>
                </a:ext>
              </a:extLst>
            </p:cNvPr>
            <p:cNvGrpSpPr>
              <a:grpSpLocks/>
            </p:cNvGrpSpPr>
            <p:nvPr/>
          </p:nvGrpSpPr>
          <p:grpSpPr bwMode="auto">
            <a:xfrm>
              <a:off x="1097334" y="1072646"/>
              <a:ext cx="8926" cy="9253"/>
              <a:chOff x="1106940" y="1080695"/>
              <a:chExt cx="8925" cy="9253"/>
            </a:xfrm>
          </p:grpSpPr>
          <p:sp>
            <p:nvSpPr>
              <p:cNvPr id="58" name="AutoShape 10">
                <a:extLst>
                  <a:ext uri="{FF2B5EF4-FFF2-40B4-BE49-F238E27FC236}">
                    <a16:creationId xmlns:a16="http://schemas.microsoft.com/office/drawing/2014/main" id="{96B369A8-629E-13E8-704A-980C05948DDC}"/>
                  </a:ext>
                </a:extLst>
              </p:cNvPr>
              <p:cNvSpPr>
                <a:spLocks noChangeArrowheads="1"/>
              </p:cNvSpPr>
              <p:nvPr/>
            </p:nvSpPr>
            <p:spPr bwMode="auto">
              <a:xfrm>
                <a:off x="1106940" y="1080695"/>
                <a:ext cx="8925" cy="9253"/>
              </a:xfrm>
              <a:prstGeom prst="flowChartConnector">
                <a:avLst/>
              </a:prstGeom>
              <a:solidFill>
                <a:srgbClr val="FF6319"/>
              </a:solidFill>
              <a:ln w="9525">
                <a:solidFill>
                  <a:sysClr val="windowText" lastClr="000000">
                    <a:lumMod val="0"/>
                    <a:lumOff val="0"/>
                  </a:sysClr>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36576" tIns="36576" rIns="36576" bIns="36576" anchor="t" anchorCtr="0" upright="1">
                <a:noAutofit/>
              </a:bodyPr>
              <a:lstStyle/>
              <a:p>
                <a:endParaRPr lang="en-GB"/>
              </a:p>
            </p:txBody>
          </p:sp>
          <p:sp>
            <p:nvSpPr>
              <p:cNvPr id="59" name="Text Box 11">
                <a:extLst>
                  <a:ext uri="{FF2B5EF4-FFF2-40B4-BE49-F238E27FC236}">
                    <a16:creationId xmlns:a16="http://schemas.microsoft.com/office/drawing/2014/main" id="{2B48A053-F209-6917-31E3-2609199875DD}"/>
                  </a:ext>
                </a:extLst>
              </p:cNvPr>
              <p:cNvSpPr txBox="1">
                <a:spLocks noChangeArrowheads="1"/>
              </p:cNvSpPr>
              <p:nvPr/>
            </p:nvSpPr>
            <p:spPr bwMode="auto">
              <a:xfrm>
                <a:off x="1108145" y="1082338"/>
                <a:ext cx="6515" cy="563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9525">
                    <a:solidFill>
                      <a:schemeClr val="dk1">
                        <a:lumMod val="0"/>
                        <a:lumOff val="0"/>
                      </a:schemeClr>
                    </a:solidFill>
                    <a:miter lim="800000"/>
                    <a:headEnd/>
                    <a:tailEnd/>
                  </a14:hiddenLine>
                </a:ext>
                <a:ext uri="{AF507438-7753-43E0-B8FC-AC1667EBCBE1}">
                  <a14:hiddenEffects xmlns:a14="http://schemas.microsoft.com/office/drawing/2010/main">
                    <a:effectLst/>
                  </a14:hiddenEffects>
                </a:ext>
              </a:extLst>
            </p:spPr>
            <p:txBody>
              <a:bodyPr rot="0" vert="horz" wrap="square" lIns="36576" tIns="36576" rIns="36576" bIns="36576" anchor="t" anchorCtr="0" upright="1">
                <a:noAutofit/>
              </a:bodyPr>
              <a:lstStyle/>
              <a:p>
                <a:pPr algn="ctr">
                  <a:lnSpc>
                    <a:spcPct val="118000"/>
                  </a:lnSpc>
                  <a:spcAft>
                    <a:spcPts val="600"/>
                  </a:spcAft>
                </a:pPr>
                <a:r>
                  <a:rPr lang="en-GB" sz="1400" kern="1400" dirty="0">
                    <a:solidFill>
                      <a:schemeClr val="bg1"/>
                    </a:solidFill>
                    <a:effectLst/>
                    <a:highlight>
                      <a:srgbClr val="FF6600"/>
                    </a:highlight>
                    <a:latin typeface="Calibri" panose="020F0502020204030204" pitchFamily="34" charset="0"/>
                    <a:ea typeface="Times New Roman" panose="02020603050405020304" pitchFamily="18" charset="0"/>
                  </a:rPr>
                  <a:t>CR</a:t>
                </a:r>
              </a:p>
            </p:txBody>
          </p:sp>
        </p:grpSp>
        <p:grpSp>
          <p:nvGrpSpPr>
            <p:cNvPr id="46" name="Group 45">
              <a:extLst>
                <a:ext uri="{FF2B5EF4-FFF2-40B4-BE49-F238E27FC236}">
                  <a16:creationId xmlns:a16="http://schemas.microsoft.com/office/drawing/2014/main" id="{EA625915-641D-3347-10D4-7BF749110E57}"/>
                </a:ext>
              </a:extLst>
            </p:cNvPr>
            <p:cNvGrpSpPr>
              <a:grpSpLocks/>
            </p:cNvGrpSpPr>
            <p:nvPr/>
          </p:nvGrpSpPr>
          <p:grpSpPr bwMode="auto">
            <a:xfrm>
              <a:off x="1097334" y="1082441"/>
              <a:ext cx="8926" cy="9254"/>
              <a:chOff x="1121520" y="1097480"/>
              <a:chExt cx="8925" cy="9253"/>
            </a:xfrm>
          </p:grpSpPr>
          <p:sp>
            <p:nvSpPr>
              <p:cNvPr id="56" name="AutoShape 13">
                <a:extLst>
                  <a:ext uri="{FF2B5EF4-FFF2-40B4-BE49-F238E27FC236}">
                    <a16:creationId xmlns:a16="http://schemas.microsoft.com/office/drawing/2014/main" id="{6BBFDBA1-CFF7-34F5-EE8C-AF48B60C053E}"/>
                  </a:ext>
                </a:extLst>
              </p:cNvPr>
              <p:cNvSpPr>
                <a:spLocks noChangeArrowheads="1"/>
              </p:cNvSpPr>
              <p:nvPr/>
            </p:nvSpPr>
            <p:spPr bwMode="auto">
              <a:xfrm>
                <a:off x="1121520" y="1097480"/>
                <a:ext cx="8925" cy="9253"/>
              </a:xfrm>
              <a:prstGeom prst="flowChartConnector">
                <a:avLst/>
              </a:prstGeom>
              <a:solidFill>
                <a:srgbClr val="FFFF00"/>
              </a:solidFill>
              <a:ln w="9525">
                <a:solidFill>
                  <a:sysClr val="windowText" lastClr="000000">
                    <a:lumMod val="0"/>
                    <a:lumOff val="0"/>
                  </a:sysClr>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36576" tIns="36576" rIns="36576" bIns="36576" anchor="t" anchorCtr="0" upright="1">
                <a:noAutofit/>
              </a:bodyPr>
              <a:lstStyle/>
              <a:p>
                <a:endParaRPr lang="en-GB"/>
              </a:p>
            </p:txBody>
          </p:sp>
          <p:sp>
            <p:nvSpPr>
              <p:cNvPr id="57" name="Text Box 14">
                <a:extLst>
                  <a:ext uri="{FF2B5EF4-FFF2-40B4-BE49-F238E27FC236}">
                    <a16:creationId xmlns:a16="http://schemas.microsoft.com/office/drawing/2014/main" id="{ED03B1F3-8EB3-CEBD-CA5B-C3A1DD72A7CA}"/>
                  </a:ext>
                </a:extLst>
              </p:cNvPr>
              <p:cNvSpPr txBox="1">
                <a:spLocks noChangeArrowheads="1"/>
              </p:cNvSpPr>
              <p:nvPr/>
            </p:nvSpPr>
            <p:spPr bwMode="auto">
              <a:xfrm>
                <a:off x="1122725" y="1099123"/>
                <a:ext cx="6515" cy="563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9525">
                    <a:solidFill>
                      <a:schemeClr val="dk1">
                        <a:lumMod val="0"/>
                        <a:lumOff val="0"/>
                      </a:schemeClr>
                    </a:solidFill>
                    <a:miter lim="800000"/>
                    <a:headEnd/>
                    <a:tailEnd/>
                  </a14:hiddenLine>
                </a:ext>
                <a:ext uri="{AF507438-7753-43E0-B8FC-AC1667EBCBE1}">
                  <a14:hiddenEffects xmlns:a14="http://schemas.microsoft.com/office/drawing/2010/main">
                    <a:effectLst/>
                  </a14:hiddenEffects>
                </a:ext>
              </a:extLst>
            </p:spPr>
            <p:txBody>
              <a:bodyPr rot="0" vert="horz" wrap="square" lIns="36576" tIns="36576" rIns="36576" bIns="36576" anchor="t" anchorCtr="0" upright="1">
                <a:noAutofit/>
              </a:bodyPr>
              <a:lstStyle/>
              <a:p>
                <a:pPr algn="ctr">
                  <a:lnSpc>
                    <a:spcPct val="118000"/>
                  </a:lnSpc>
                  <a:spcAft>
                    <a:spcPts val="600"/>
                  </a:spcAft>
                </a:pPr>
                <a:r>
                  <a:rPr lang="en-GB" sz="1400" kern="1400" dirty="0">
                    <a:solidFill>
                      <a:srgbClr val="000000"/>
                    </a:solidFill>
                    <a:effectLst/>
                    <a:latin typeface="Calibri" panose="020F0502020204030204" pitchFamily="34" charset="0"/>
                    <a:ea typeface="Times New Roman" panose="02020603050405020304" pitchFamily="18" charset="0"/>
                  </a:rPr>
                  <a:t>EN</a:t>
                </a:r>
              </a:p>
            </p:txBody>
          </p:sp>
        </p:grpSp>
        <p:grpSp>
          <p:nvGrpSpPr>
            <p:cNvPr id="47" name="Group 46">
              <a:extLst>
                <a:ext uri="{FF2B5EF4-FFF2-40B4-BE49-F238E27FC236}">
                  <a16:creationId xmlns:a16="http://schemas.microsoft.com/office/drawing/2014/main" id="{CB827C20-3860-EDBC-2BF5-D5253B8A67DC}"/>
                </a:ext>
              </a:extLst>
            </p:cNvPr>
            <p:cNvGrpSpPr>
              <a:grpSpLocks/>
            </p:cNvGrpSpPr>
            <p:nvPr/>
          </p:nvGrpSpPr>
          <p:grpSpPr bwMode="auto">
            <a:xfrm>
              <a:off x="1097334" y="1092203"/>
              <a:ext cx="8926" cy="9254"/>
              <a:chOff x="1123260" y="1096310"/>
              <a:chExt cx="8925" cy="9253"/>
            </a:xfrm>
          </p:grpSpPr>
          <p:sp>
            <p:nvSpPr>
              <p:cNvPr id="54" name="AutoShape 16">
                <a:extLst>
                  <a:ext uri="{FF2B5EF4-FFF2-40B4-BE49-F238E27FC236}">
                    <a16:creationId xmlns:a16="http://schemas.microsoft.com/office/drawing/2014/main" id="{85309CA8-2234-635A-CB2A-B99DD6D36ECA}"/>
                  </a:ext>
                </a:extLst>
              </p:cNvPr>
              <p:cNvSpPr>
                <a:spLocks noChangeArrowheads="1"/>
              </p:cNvSpPr>
              <p:nvPr/>
            </p:nvSpPr>
            <p:spPr bwMode="auto">
              <a:xfrm>
                <a:off x="1123260" y="1096310"/>
                <a:ext cx="8925" cy="9253"/>
              </a:xfrm>
              <a:prstGeom prst="flowChartConnector">
                <a:avLst/>
              </a:prstGeom>
              <a:solidFill>
                <a:srgbClr val="FFFF00"/>
              </a:solidFill>
              <a:ln w="9525">
                <a:solidFill>
                  <a:sysClr val="windowText" lastClr="000000">
                    <a:lumMod val="0"/>
                    <a:lumOff val="0"/>
                  </a:sysClr>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36576" tIns="36576" rIns="36576" bIns="36576" anchor="t" anchorCtr="0" upright="1">
                <a:noAutofit/>
              </a:bodyPr>
              <a:lstStyle/>
              <a:p>
                <a:endParaRPr lang="en-GB"/>
              </a:p>
            </p:txBody>
          </p:sp>
          <p:sp>
            <p:nvSpPr>
              <p:cNvPr id="55" name="Text Box 17">
                <a:extLst>
                  <a:ext uri="{FF2B5EF4-FFF2-40B4-BE49-F238E27FC236}">
                    <a16:creationId xmlns:a16="http://schemas.microsoft.com/office/drawing/2014/main" id="{0F437F13-588A-1994-1960-90041BC40E6E}"/>
                  </a:ext>
                </a:extLst>
              </p:cNvPr>
              <p:cNvSpPr txBox="1">
                <a:spLocks noChangeArrowheads="1"/>
              </p:cNvSpPr>
              <p:nvPr/>
            </p:nvSpPr>
            <p:spPr bwMode="auto">
              <a:xfrm>
                <a:off x="1124465" y="1097953"/>
                <a:ext cx="6515" cy="563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9525">
                    <a:solidFill>
                      <a:schemeClr val="dk1">
                        <a:lumMod val="0"/>
                        <a:lumOff val="0"/>
                      </a:schemeClr>
                    </a:solidFill>
                    <a:miter lim="800000"/>
                    <a:headEnd/>
                    <a:tailEnd/>
                  </a14:hiddenLine>
                </a:ext>
                <a:ext uri="{AF507438-7753-43E0-B8FC-AC1667EBCBE1}">
                  <a14:hiddenEffects xmlns:a14="http://schemas.microsoft.com/office/drawing/2010/main">
                    <a:effectLst/>
                  </a14:hiddenEffects>
                </a:ext>
              </a:extLst>
            </p:spPr>
            <p:txBody>
              <a:bodyPr rot="0" vert="horz" wrap="square" lIns="36576" tIns="36576" rIns="36576" bIns="36576" anchor="t" anchorCtr="0" upright="1">
                <a:noAutofit/>
              </a:bodyPr>
              <a:lstStyle/>
              <a:p>
                <a:pPr algn="ctr">
                  <a:lnSpc>
                    <a:spcPct val="118000"/>
                  </a:lnSpc>
                  <a:spcAft>
                    <a:spcPts val="600"/>
                  </a:spcAft>
                </a:pPr>
                <a:r>
                  <a:rPr lang="en-GB" sz="1400" kern="1400" dirty="0">
                    <a:solidFill>
                      <a:srgbClr val="000000"/>
                    </a:solidFill>
                    <a:effectLst/>
                    <a:latin typeface="Calibri" panose="020F0502020204030204" pitchFamily="34" charset="0"/>
                    <a:ea typeface="Times New Roman" panose="02020603050405020304" pitchFamily="18" charset="0"/>
                  </a:rPr>
                  <a:t>VU</a:t>
                </a:r>
              </a:p>
            </p:txBody>
          </p:sp>
        </p:grpSp>
        <p:grpSp>
          <p:nvGrpSpPr>
            <p:cNvPr id="48" name="Group 47">
              <a:extLst>
                <a:ext uri="{FF2B5EF4-FFF2-40B4-BE49-F238E27FC236}">
                  <a16:creationId xmlns:a16="http://schemas.microsoft.com/office/drawing/2014/main" id="{ABF30F34-BD43-3195-BA5E-2D7B6CDA3093}"/>
                </a:ext>
              </a:extLst>
            </p:cNvPr>
            <p:cNvGrpSpPr>
              <a:grpSpLocks/>
            </p:cNvGrpSpPr>
            <p:nvPr/>
          </p:nvGrpSpPr>
          <p:grpSpPr bwMode="auto">
            <a:xfrm>
              <a:off x="1097334" y="1102098"/>
              <a:ext cx="8926" cy="9253"/>
              <a:chOff x="1117200" y="1116155"/>
              <a:chExt cx="8925" cy="9253"/>
            </a:xfrm>
          </p:grpSpPr>
          <p:sp>
            <p:nvSpPr>
              <p:cNvPr id="52" name="AutoShape 19">
                <a:extLst>
                  <a:ext uri="{FF2B5EF4-FFF2-40B4-BE49-F238E27FC236}">
                    <a16:creationId xmlns:a16="http://schemas.microsoft.com/office/drawing/2014/main" id="{46B5A4BF-B6D8-D663-E93A-B5D74086A5DB}"/>
                  </a:ext>
                </a:extLst>
              </p:cNvPr>
              <p:cNvSpPr>
                <a:spLocks noChangeArrowheads="1"/>
              </p:cNvSpPr>
              <p:nvPr/>
            </p:nvSpPr>
            <p:spPr bwMode="auto">
              <a:xfrm>
                <a:off x="1117200" y="1116155"/>
                <a:ext cx="8925" cy="9253"/>
              </a:xfrm>
              <a:prstGeom prst="flowChartConnector">
                <a:avLst/>
              </a:prstGeom>
              <a:solidFill>
                <a:srgbClr val="92D050"/>
              </a:solidFill>
              <a:ln w="9525">
                <a:solidFill>
                  <a:sysClr val="windowText" lastClr="000000">
                    <a:lumMod val="0"/>
                    <a:lumOff val="0"/>
                  </a:sysClr>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36576" tIns="36576" rIns="36576" bIns="36576" anchor="t" anchorCtr="0" upright="1">
                <a:noAutofit/>
              </a:bodyPr>
              <a:lstStyle/>
              <a:p>
                <a:endParaRPr lang="en-GB"/>
              </a:p>
            </p:txBody>
          </p:sp>
          <p:sp>
            <p:nvSpPr>
              <p:cNvPr id="53" name="Text Box 20">
                <a:extLst>
                  <a:ext uri="{FF2B5EF4-FFF2-40B4-BE49-F238E27FC236}">
                    <a16:creationId xmlns:a16="http://schemas.microsoft.com/office/drawing/2014/main" id="{4D568734-9A68-32B3-E3A3-A1075D77BF11}"/>
                  </a:ext>
                </a:extLst>
              </p:cNvPr>
              <p:cNvSpPr txBox="1">
                <a:spLocks noChangeArrowheads="1"/>
              </p:cNvSpPr>
              <p:nvPr/>
            </p:nvSpPr>
            <p:spPr bwMode="auto">
              <a:xfrm>
                <a:off x="1118405" y="1117798"/>
                <a:ext cx="6515" cy="563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9525">
                    <a:solidFill>
                      <a:schemeClr val="dk1">
                        <a:lumMod val="0"/>
                        <a:lumOff val="0"/>
                      </a:schemeClr>
                    </a:solidFill>
                    <a:miter lim="800000"/>
                    <a:headEnd/>
                    <a:tailEnd/>
                  </a14:hiddenLine>
                </a:ext>
                <a:ext uri="{AF507438-7753-43E0-B8FC-AC1667EBCBE1}">
                  <a14:hiddenEffects xmlns:a14="http://schemas.microsoft.com/office/drawing/2010/main">
                    <a:effectLst/>
                  </a14:hiddenEffects>
                </a:ext>
              </a:extLst>
            </p:spPr>
            <p:txBody>
              <a:bodyPr rot="0" vert="horz" wrap="square" lIns="36576" tIns="36576" rIns="36576" bIns="36576" anchor="t" anchorCtr="0" upright="1">
                <a:noAutofit/>
              </a:bodyPr>
              <a:lstStyle/>
              <a:p>
                <a:pPr algn="ctr">
                  <a:lnSpc>
                    <a:spcPct val="118000"/>
                  </a:lnSpc>
                  <a:spcAft>
                    <a:spcPts val="600"/>
                  </a:spcAft>
                </a:pPr>
                <a:r>
                  <a:rPr lang="en-GB" sz="1400" kern="1400" dirty="0">
                    <a:solidFill>
                      <a:srgbClr val="000000"/>
                    </a:solidFill>
                    <a:effectLst/>
                    <a:latin typeface="Calibri" panose="020F0502020204030204" pitchFamily="34" charset="0"/>
                    <a:ea typeface="Times New Roman" panose="02020603050405020304" pitchFamily="18" charset="0"/>
                  </a:rPr>
                  <a:t>NT</a:t>
                </a:r>
              </a:p>
            </p:txBody>
          </p:sp>
        </p:grpSp>
        <p:grpSp>
          <p:nvGrpSpPr>
            <p:cNvPr id="49" name="Group 48">
              <a:extLst>
                <a:ext uri="{FF2B5EF4-FFF2-40B4-BE49-F238E27FC236}">
                  <a16:creationId xmlns:a16="http://schemas.microsoft.com/office/drawing/2014/main" id="{A6D02440-AF5F-CE21-2F91-8B71D5C0F7F2}"/>
                </a:ext>
              </a:extLst>
            </p:cNvPr>
            <p:cNvGrpSpPr>
              <a:grpSpLocks/>
            </p:cNvGrpSpPr>
            <p:nvPr/>
          </p:nvGrpSpPr>
          <p:grpSpPr bwMode="auto">
            <a:xfrm>
              <a:off x="1097280" y="1111833"/>
              <a:ext cx="8925" cy="9254"/>
              <a:chOff x="1118880" y="1113695"/>
              <a:chExt cx="8925" cy="9253"/>
            </a:xfrm>
          </p:grpSpPr>
          <p:sp>
            <p:nvSpPr>
              <p:cNvPr id="50" name="AutoShape 22">
                <a:extLst>
                  <a:ext uri="{FF2B5EF4-FFF2-40B4-BE49-F238E27FC236}">
                    <a16:creationId xmlns:a16="http://schemas.microsoft.com/office/drawing/2014/main" id="{2EBC82EB-9B05-91BE-C95A-A5582ED2A3CD}"/>
                  </a:ext>
                </a:extLst>
              </p:cNvPr>
              <p:cNvSpPr>
                <a:spLocks noChangeArrowheads="1"/>
              </p:cNvSpPr>
              <p:nvPr/>
            </p:nvSpPr>
            <p:spPr bwMode="auto">
              <a:xfrm>
                <a:off x="1118880" y="1113695"/>
                <a:ext cx="8925" cy="9253"/>
              </a:xfrm>
              <a:prstGeom prst="flowChartConnector">
                <a:avLst/>
              </a:prstGeom>
              <a:solidFill>
                <a:srgbClr val="00B050"/>
              </a:solidFill>
              <a:ln w="9525">
                <a:solidFill>
                  <a:sysClr val="windowText" lastClr="000000">
                    <a:lumMod val="0"/>
                    <a:lumOff val="0"/>
                  </a:sysClr>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36576" tIns="36576" rIns="36576" bIns="36576" anchor="t" anchorCtr="0" upright="1">
                <a:noAutofit/>
              </a:bodyPr>
              <a:lstStyle/>
              <a:p>
                <a:endParaRPr lang="en-GB"/>
              </a:p>
            </p:txBody>
          </p:sp>
          <p:sp>
            <p:nvSpPr>
              <p:cNvPr id="51" name="Text Box 23">
                <a:extLst>
                  <a:ext uri="{FF2B5EF4-FFF2-40B4-BE49-F238E27FC236}">
                    <a16:creationId xmlns:a16="http://schemas.microsoft.com/office/drawing/2014/main" id="{BA9A3200-4883-1273-3D1D-DA94EFB519E5}"/>
                  </a:ext>
                </a:extLst>
              </p:cNvPr>
              <p:cNvSpPr txBox="1">
                <a:spLocks noChangeArrowheads="1"/>
              </p:cNvSpPr>
              <p:nvPr/>
            </p:nvSpPr>
            <p:spPr bwMode="auto">
              <a:xfrm>
                <a:off x="1120085" y="1115338"/>
                <a:ext cx="6515" cy="563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9525">
                    <a:solidFill>
                      <a:schemeClr val="dk1">
                        <a:lumMod val="0"/>
                        <a:lumOff val="0"/>
                      </a:schemeClr>
                    </a:solidFill>
                    <a:miter lim="800000"/>
                    <a:headEnd/>
                    <a:tailEnd/>
                  </a14:hiddenLine>
                </a:ext>
                <a:ext uri="{AF507438-7753-43E0-B8FC-AC1667EBCBE1}">
                  <a14:hiddenEffects xmlns:a14="http://schemas.microsoft.com/office/drawing/2010/main">
                    <a:effectLst/>
                  </a14:hiddenEffects>
                </a:ext>
              </a:extLst>
            </p:spPr>
            <p:txBody>
              <a:bodyPr rot="0" vert="horz" wrap="square" lIns="36576" tIns="36576" rIns="36576" bIns="36576" anchor="t" anchorCtr="0" upright="1">
                <a:noAutofit/>
              </a:bodyPr>
              <a:lstStyle/>
              <a:p>
                <a:pPr algn="ctr">
                  <a:lnSpc>
                    <a:spcPct val="118000"/>
                  </a:lnSpc>
                  <a:spcAft>
                    <a:spcPts val="600"/>
                  </a:spcAft>
                </a:pPr>
                <a:r>
                  <a:rPr lang="en-GB" sz="1400" kern="1400" dirty="0">
                    <a:solidFill>
                      <a:srgbClr val="000000"/>
                    </a:solidFill>
                    <a:effectLst/>
                    <a:latin typeface="Calibri" panose="020F0502020204030204" pitchFamily="34" charset="0"/>
                    <a:ea typeface="Times New Roman" panose="02020603050405020304" pitchFamily="18" charset="0"/>
                  </a:rPr>
                  <a:t>LC</a:t>
                </a:r>
              </a:p>
            </p:txBody>
          </p:sp>
        </p:grpSp>
      </p:grpSp>
      <p:grpSp>
        <p:nvGrpSpPr>
          <p:cNvPr id="64" name="Group 63">
            <a:extLst>
              <a:ext uri="{FF2B5EF4-FFF2-40B4-BE49-F238E27FC236}">
                <a16:creationId xmlns:a16="http://schemas.microsoft.com/office/drawing/2014/main" id="{532233D9-3209-E1F9-B18C-A90018956A2C}"/>
              </a:ext>
            </a:extLst>
          </p:cNvPr>
          <p:cNvGrpSpPr/>
          <p:nvPr/>
        </p:nvGrpSpPr>
        <p:grpSpPr>
          <a:xfrm>
            <a:off x="5318376" y="1394121"/>
            <a:ext cx="4391114" cy="4032124"/>
            <a:chOff x="5247787" y="2127883"/>
            <a:chExt cx="4391114" cy="4032124"/>
          </a:xfrm>
        </p:grpSpPr>
        <p:pic>
          <p:nvPicPr>
            <p:cNvPr id="65" name="Picture 64" descr="A picture containing outdoor, mammal&#10;&#10;Description automatically generated">
              <a:extLst>
                <a:ext uri="{FF2B5EF4-FFF2-40B4-BE49-F238E27FC236}">
                  <a16:creationId xmlns:a16="http://schemas.microsoft.com/office/drawing/2014/main" id="{14B4A199-1D8A-2D5B-A7F8-35DDF1C7DF4A}"/>
                </a:ext>
              </a:extLst>
            </p:cNvPr>
            <p:cNvPicPr>
              <a:picLocks noChangeAspect="1"/>
            </p:cNvPicPr>
            <p:nvPr/>
          </p:nvPicPr>
          <p:blipFill rotWithShape="1">
            <a:blip r:embed="rId5">
              <a:extLst>
                <a:ext uri="{28A0092B-C50C-407E-A947-70E740481C1C}">
                  <a14:useLocalDpi xmlns:a14="http://schemas.microsoft.com/office/drawing/2010/main" val="0"/>
                </a:ext>
              </a:extLst>
            </a:blip>
            <a:srcRect t="33541" r="30804" b="14465"/>
            <a:stretch/>
          </p:blipFill>
          <p:spPr>
            <a:xfrm>
              <a:off x="5475060" y="2127883"/>
              <a:ext cx="1214284" cy="1330284"/>
            </a:xfrm>
            <a:prstGeom prst="rect">
              <a:avLst/>
            </a:prstGeom>
            <a:ln>
              <a:noFill/>
            </a:ln>
            <a:effectLst>
              <a:softEdge rad="112500"/>
            </a:effectLst>
          </p:spPr>
        </p:pic>
        <p:pic>
          <p:nvPicPr>
            <p:cNvPr id="66" name="Picture 4">
              <a:extLst>
                <a:ext uri="{FF2B5EF4-FFF2-40B4-BE49-F238E27FC236}">
                  <a16:creationId xmlns:a16="http://schemas.microsoft.com/office/drawing/2014/main" id="{9D15ADDB-E77B-1F74-87C0-4B665EDAA95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74100" y="2128498"/>
              <a:ext cx="1051562" cy="1339648"/>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67" name="Picture 66">
              <a:extLst>
                <a:ext uri="{FF2B5EF4-FFF2-40B4-BE49-F238E27FC236}">
                  <a16:creationId xmlns:a16="http://schemas.microsoft.com/office/drawing/2014/main" id="{B19003AA-5329-2B75-22D9-3A1CA5CF77C4}"/>
                </a:ext>
              </a:extLst>
            </p:cNvPr>
            <p:cNvPicPr>
              <a:picLocks noChangeAspect="1"/>
            </p:cNvPicPr>
            <p:nvPr/>
          </p:nvPicPr>
          <p:blipFill>
            <a:blip r:embed="rId7"/>
            <a:stretch>
              <a:fillRect/>
            </a:stretch>
          </p:blipFill>
          <p:spPr>
            <a:xfrm>
              <a:off x="6663018" y="2159218"/>
              <a:ext cx="1492406" cy="1168107"/>
            </a:xfrm>
            <a:prstGeom prst="rect">
              <a:avLst/>
            </a:prstGeom>
            <a:ln>
              <a:noFill/>
            </a:ln>
            <a:effectLst>
              <a:softEdge rad="112500"/>
            </a:effectLst>
          </p:spPr>
        </p:pic>
        <p:pic>
          <p:nvPicPr>
            <p:cNvPr id="68" name="Picture 67" descr="Two rhinoceros in a field&#10;&#10;Description automatically generated with medium confidence">
              <a:extLst>
                <a:ext uri="{FF2B5EF4-FFF2-40B4-BE49-F238E27FC236}">
                  <a16:creationId xmlns:a16="http://schemas.microsoft.com/office/drawing/2014/main" id="{96333C38-65C2-D671-35BE-9B6BF718346C}"/>
                </a:ext>
              </a:extLst>
            </p:cNvPr>
            <p:cNvPicPr>
              <a:picLocks noChangeAspect="1"/>
            </p:cNvPicPr>
            <p:nvPr/>
          </p:nvPicPr>
          <p:blipFill rotWithShape="1">
            <a:blip r:embed="rId8">
              <a:extLst>
                <a:ext uri="{28A0092B-C50C-407E-A947-70E740481C1C}">
                  <a14:useLocalDpi xmlns:a14="http://schemas.microsoft.com/office/drawing/2010/main" val="0"/>
                </a:ext>
              </a:extLst>
            </a:blip>
            <a:srcRect l="19466" t="27328" r="34752" b="5987"/>
            <a:stretch/>
          </p:blipFill>
          <p:spPr bwMode="auto">
            <a:xfrm>
              <a:off x="8129425" y="4958021"/>
              <a:ext cx="1236817" cy="1201986"/>
            </a:xfrm>
            <a:prstGeom prst="rect">
              <a:avLst/>
            </a:prstGeom>
            <a:noFill/>
            <a:ln>
              <a:noFill/>
            </a:ln>
            <a:effectLst>
              <a:softEdge rad="127000"/>
            </a:effectLst>
            <a:extLst>
              <a:ext uri="{53640926-AAD7-44D8-BBD7-CCE9431645EC}">
                <a14:shadowObscured xmlns:a14="http://schemas.microsoft.com/office/drawing/2010/main"/>
              </a:ext>
            </a:extLst>
          </p:spPr>
        </p:pic>
        <p:pic>
          <p:nvPicPr>
            <p:cNvPr id="69" name="Picture 68" descr="A picture containing grass, outdoor, bison, mammal&#10;&#10;Description automatically generated">
              <a:extLst>
                <a:ext uri="{FF2B5EF4-FFF2-40B4-BE49-F238E27FC236}">
                  <a16:creationId xmlns:a16="http://schemas.microsoft.com/office/drawing/2014/main" id="{8C6EEAA7-BA34-3CBA-5532-B3541C148CF0}"/>
                </a:ext>
              </a:extLst>
            </p:cNvPr>
            <p:cNvPicPr>
              <a:picLocks noChangeAspect="1"/>
            </p:cNvPicPr>
            <p:nvPr/>
          </p:nvPicPr>
          <p:blipFill rotWithShape="1">
            <a:blip r:embed="rId9">
              <a:extLst>
                <a:ext uri="{28A0092B-C50C-407E-A947-70E740481C1C}">
                  <a14:useLocalDpi xmlns:a14="http://schemas.microsoft.com/office/drawing/2010/main" val="0"/>
                </a:ext>
              </a:extLst>
            </a:blip>
            <a:srcRect l="24916" t="22865" r="5599"/>
            <a:stretch/>
          </p:blipFill>
          <p:spPr bwMode="auto">
            <a:xfrm flipH="1">
              <a:off x="8092921" y="3745202"/>
              <a:ext cx="1545980" cy="1145107"/>
            </a:xfrm>
            <a:prstGeom prst="rect">
              <a:avLst/>
            </a:prstGeom>
            <a:noFill/>
            <a:ln>
              <a:noFill/>
            </a:ln>
            <a:effectLst>
              <a:softEdge rad="127000"/>
            </a:effectLst>
            <a:extLst>
              <a:ext uri="{53640926-AAD7-44D8-BBD7-CCE9431645EC}">
                <a14:shadowObscured xmlns:a14="http://schemas.microsoft.com/office/drawing/2010/main"/>
              </a:ext>
            </a:extLst>
          </p:spPr>
        </p:pic>
        <p:pic>
          <p:nvPicPr>
            <p:cNvPr id="70" name="Picture 69" descr="A picture containing grass, outdoor, mammal, antelope&#10;&#10;Description automatically generated">
              <a:extLst>
                <a:ext uri="{FF2B5EF4-FFF2-40B4-BE49-F238E27FC236}">
                  <a16:creationId xmlns:a16="http://schemas.microsoft.com/office/drawing/2014/main" id="{F2031C7A-BE59-FA5C-9C11-BA928278ADC9}"/>
                </a:ext>
              </a:extLst>
            </p:cNvPr>
            <p:cNvPicPr>
              <a:picLocks noChangeAspect="1"/>
            </p:cNvPicPr>
            <p:nvPr/>
          </p:nvPicPr>
          <p:blipFill rotWithShape="1">
            <a:blip r:embed="rId10">
              <a:extLst>
                <a:ext uri="{28A0092B-C50C-407E-A947-70E740481C1C}">
                  <a14:useLocalDpi xmlns:a14="http://schemas.microsoft.com/office/drawing/2010/main" val="0"/>
                </a:ext>
              </a:extLst>
            </a:blip>
            <a:srcRect l="18744" t="13145" r="21128" b="14096"/>
            <a:stretch/>
          </p:blipFill>
          <p:spPr bwMode="auto">
            <a:xfrm>
              <a:off x="5475060" y="4958021"/>
              <a:ext cx="1368997" cy="1105424"/>
            </a:xfrm>
            <a:prstGeom prst="rect">
              <a:avLst/>
            </a:prstGeom>
            <a:noFill/>
            <a:ln>
              <a:noFill/>
            </a:ln>
            <a:effectLst>
              <a:softEdge rad="127000"/>
            </a:effectLst>
            <a:extLst>
              <a:ext uri="{53640926-AAD7-44D8-BBD7-CCE9431645EC}">
                <a14:shadowObscured xmlns:a14="http://schemas.microsoft.com/office/drawing/2010/main"/>
              </a:ext>
            </a:extLst>
          </p:spPr>
        </p:pic>
        <p:pic>
          <p:nvPicPr>
            <p:cNvPr id="71" name="Picture 6">
              <a:extLst>
                <a:ext uri="{FF2B5EF4-FFF2-40B4-BE49-F238E27FC236}">
                  <a16:creationId xmlns:a16="http://schemas.microsoft.com/office/drawing/2014/main" id="{5C231CD6-0751-8FA6-5FD4-BBB2CAE31F4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733897" y="5000794"/>
              <a:ext cx="1492407" cy="994939"/>
            </a:xfrm>
            <a:prstGeom prst="rect">
              <a:avLst/>
            </a:prstGeom>
            <a:noFill/>
            <a:ln>
              <a:noFill/>
            </a:ln>
            <a:effectLst>
              <a:outerShdw dist="35921" dir="2700000" algn="ctr" rotWithShape="0">
                <a:srgbClr val="EEECE1"/>
              </a:outerShdw>
              <a:softEdge rad="1270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72" name="Picture 71" descr="See the source image">
              <a:extLst>
                <a:ext uri="{FF2B5EF4-FFF2-40B4-BE49-F238E27FC236}">
                  <a16:creationId xmlns:a16="http://schemas.microsoft.com/office/drawing/2014/main" id="{A97BBFD3-424D-B112-4964-5E816FB69097}"/>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810425" y="3491599"/>
              <a:ext cx="1339349" cy="1594977"/>
            </a:xfrm>
            <a:prstGeom prst="rect">
              <a:avLst/>
            </a:prstGeom>
            <a:noFill/>
            <a:ln>
              <a:noFill/>
            </a:ln>
            <a:effectLst>
              <a:softEdge rad="127000"/>
            </a:effectLst>
          </p:spPr>
        </p:pic>
        <p:pic>
          <p:nvPicPr>
            <p:cNvPr id="73" name="Picture 72" descr="A wolf standing in a grassy area&#10;&#10;Description automatically generated with low confidence">
              <a:extLst>
                <a:ext uri="{FF2B5EF4-FFF2-40B4-BE49-F238E27FC236}">
                  <a16:creationId xmlns:a16="http://schemas.microsoft.com/office/drawing/2014/main" id="{15959F39-A950-52AE-FEC5-5D018F626C47}"/>
                </a:ext>
              </a:extLst>
            </p:cNvPr>
            <p:cNvPicPr>
              <a:picLocks noChangeAspect="1"/>
            </p:cNvPicPr>
            <p:nvPr/>
          </p:nvPicPr>
          <p:blipFill rotWithShape="1">
            <a:blip r:embed="rId13">
              <a:extLst>
                <a:ext uri="{28A0092B-C50C-407E-A947-70E740481C1C}">
                  <a14:useLocalDpi xmlns:a14="http://schemas.microsoft.com/office/drawing/2010/main" val="0"/>
                </a:ext>
              </a:extLst>
            </a:blip>
            <a:srcRect l="25400" t="12846" r="10613" b="17001"/>
            <a:stretch/>
          </p:blipFill>
          <p:spPr bwMode="auto">
            <a:xfrm>
              <a:off x="5247787" y="3702567"/>
              <a:ext cx="1601754" cy="1173040"/>
            </a:xfrm>
            <a:prstGeom prst="rect">
              <a:avLst/>
            </a:prstGeom>
            <a:noFill/>
            <a:ln>
              <a:noFill/>
            </a:ln>
            <a:effectLst>
              <a:softEdge rad="127000"/>
            </a:effectLst>
            <a:extLst>
              <a:ext uri="{53640926-AAD7-44D8-BBD7-CCE9431645EC}">
                <a14:shadowObscured xmlns:a14="http://schemas.microsoft.com/office/drawing/2010/main"/>
              </a:ext>
            </a:extLst>
          </p:spPr>
        </p:pic>
      </p:grpSp>
      <p:sp>
        <p:nvSpPr>
          <p:cNvPr id="3" name="Oval 2">
            <a:extLst>
              <a:ext uri="{FF2B5EF4-FFF2-40B4-BE49-F238E27FC236}">
                <a16:creationId xmlns:a16="http://schemas.microsoft.com/office/drawing/2014/main" id="{F75B76DC-6013-42E4-6514-9FAD1A944124}"/>
              </a:ext>
            </a:extLst>
          </p:cNvPr>
          <p:cNvSpPr/>
          <p:nvPr/>
        </p:nvSpPr>
        <p:spPr>
          <a:xfrm>
            <a:off x="8339902" y="1341954"/>
            <a:ext cx="1193196" cy="1275946"/>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CA642F84-EBB4-6DCB-AB0B-0F3DB01B68AE}"/>
              </a:ext>
            </a:extLst>
          </p:cNvPr>
          <p:cNvSpPr/>
          <p:nvPr/>
        </p:nvSpPr>
        <p:spPr>
          <a:xfrm>
            <a:off x="5562777" y="1341527"/>
            <a:ext cx="1193196" cy="1275946"/>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4471763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501</TotalTime>
  <Words>312</Words>
  <Application>Microsoft Office PowerPoint</Application>
  <PresentationFormat>A4 Paper (210x297 mm)</PresentationFormat>
  <Paragraphs>53</Paragraphs>
  <Slides>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Arial</vt:lpstr>
      <vt:lpstr>Calibri</vt:lpstr>
      <vt:lpstr>Calibri Light</vt:lpstr>
      <vt:lpstr>Century Gothic</vt:lpstr>
      <vt:lpstr>Roboto</vt:lpstr>
      <vt:lpstr>Office Theme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Becky Moore</dc:creator>
  <cp:lastModifiedBy>Ben Poole</cp:lastModifiedBy>
  <cp:revision>77</cp:revision>
  <cp:lastPrinted>2022-05-02T14:44:08Z</cp:lastPrinted>
  <dcterms:created xsi:type="dcterms:W3CDTF">2021-12-07T12:42:43Z</dcterms:created>
  <dcterms:modified xsi:type="dcterms:W3CDTF">2023-02-09T15:21:33Z</dcterms:modified>
</cp:coreProperties>
</file>