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1" r:id="rId4"/>
    <p:sldId id="260" r:id="rId5"/>
  </p:sldIdLst>
  <p:sldSz cx="9906000" cy="6858000" type="A4"/>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AB2"/>
    <a:srgbClr val="1A9E98"/>
    <a:srgbClr val="FFFFFF"/>
    <a:srgbClr val="FF6600"/>
    <a:srgbClr val="660066"/>
    <a:srgbClr val="990099"/>
    <a:srgbClr val="CC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28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333529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40834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306914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61199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349878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51282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47101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6785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67434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210654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86596-2460-4047-9E9C-B390393789C1}" type="datetimeFigureOut">
              <a:rPr lang="en-GB" smtClean="0"/>
              <a:t>07/03/2023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5279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6596-2460-4047-9E9C-B390393789C1}" type="datetimeFigureOut">
              <a:rPr lang="en-GB" smtClean="0"/>
              <a:t>07/03/2023</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0109B-49C0-492E-AC9A-D858B5A95EE8}" type="slidenum">
              <a:rPr lang="en-GB" smtClean="0"/>
              <a:t>‹#›</a:t>
            </a:fld>
            <a:endParaRPr lang="en-GB" dirty="0"/>
          </a:p>
        </p:txBody>
      </p:sp>
    </p:spTree>
    <p:extLst>
      <p:ext uri="{BB962C8B-B14F-4D97-AF65-F5344CB8AC3E}">
        <p14:creationId xmlns:p14="http://schemas.microsoft.com/office/powerpoint/2010/main" val="2077158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F053118-7E13-4E66-85F0-23C5A6746971}"/>
              </a:ext>
            </a:extLst>
          </p:cNvPr>
          <p:cNvPicPr>
            <a:picLocks noChangeAspect="1"/>
          </p:cNvPicPr>
          <p:nvPr/>
        </p:nvPicPr>
        <p:blipFill>
          <a:blip r:embed="rId2">
            <a:alphaModFix amt="35000"/>
          </a:blip>
          <a:stretch>
            <a:fillRect/>
          </a:stretch>
        </p:blipFill>
        <p:spPr>
          <a:xfrm>
            <a:off x="4986951" y="48491"/>
            <a:ext cx="4889416" cy="6761050"/>
          </a:xfrm>
          <a:prstGeom prst="rect">
            <a:avLst/>
          </a:prstGeom>
        </p:spPr>
      </p:pic>
      <p:pic>
        <p:nvPicPr>
          <p:cNvPr id="1030" name="Picture 6" descr="Jungle Leaves Border Images, Stock Photos &amp;amp; Vectors | Shutterstock">
            <a:extLst>
              <a:ext uri="{FF2B5EF4-FFF2-40B4-BE49-F238E27FC236}">
                <a16:creationId xmlns:a16="http://schemas.microsoft.com/office/drawing/2014/main" id="{11BEA9A9-4FDA-47BB-BB70-614CCA470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23"/>
          <a:stretch/>
        </p:blipFill>
        <p:spPr bwMode="auto">
          <a:xfrm>
            <a:off x="79322" y="19657"/>
            <a:ext cx="4890652" cy="6761018"/>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a:stCxn id="4" idx="0"/>
            <a:endCxn id="4" idx="2"/>
          </p:cNvCxnSpPr>
          <p:nvPr/>
        </p:nvCxnSpPr>
        <p:spPr>
          <a:xfrm>
            <a:off x="4953000" y="48491"/>
            <a:ext cx="0" cy="6761018"/>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C14BDDE-D822-434C-84CE-733D02E802D5}"/>
              </a:ext>
            </a:extLst>
          </p:cNvPr>
          <p:cNvSpPr txBox="1"/>
          <p:nvPr/>
        </p:nvSpPr>
        <p:spPr>
          <a:xfrm>
            <a:off x="648701" y="2787013"/>
            <a:ext cx="3716707" cy="2308324"/>
          </a:xfrm>
          <a:prstGeom prst="rect">
            <a:avLst/>
          </a:prstGeom>
          <a:noFill/>
        </p:spPr>
        <p:txBody>
          <a:bodyPr wrap="square" rtlCol="0">
            <a:spAutoFit/>
          </a:bodyPr>
          <a:lstStyle/>
          <a:p>
            <a:pPr algn="ctr"/>
            <a:r>
              <a:rPr lang="en-GB" sz="3600" b="1" dirty="0">
                <a:solidFill>
                  <a:schemeClr val="tx1">
                    <a:lumMod val="95000"/>
                    <a:lumOff val="5000"/>
                  </a:schemeClr>
                </a:solidFill>
                <a:latin typeface="Century Gothic" panose="020B0502020202020204" pitchFamily="34" charset="0"/>
              </a:rPr>
              <a:t>Animal Detectives</a:t>
            </a:r>
          </a:p>
          <a:p>
            <a:pPr algn="ctr"/>
            <a:r>
              <a:rPr lang="en-GB" sz="3600" b="1" dirty="0">
                <a:solidFill>
                  <a:schemeClr val="bg2">
                    <a:lumMod val="50000"/>
                  </a:schemeClr>
                </a:solidFill>
                <a:latin typeface="Century Gothic" panose="020B0502020202020204" pitchFamily="34" charset="0"/>
              </a:rPr>
              <a:t>Pre </a:t>
            </a:r>
          </a:p>
          <a:p>
            <a:pPr algn="ctr"/>
            <a:r>
              <a:rPr lang="en-GB" sz="3600" b="1" dirty="0">
                <a:solidFill>
                  <a:schemeClr val="bg2">
                    <a:lumMod val="50000"/>
                  </a:schemeClr>
                </a:solidFill>
                <a:latin typeface="Century Gothic" panose="020B0502020202020204" pitchFamily="34" charset="0"/>
              </a:rPr>
              <a:t>Activity </a:t>
            </a:r>
          </a:p>
        </p:txBody>
      </p:sp>
      <p:sp>
        <p:nvSpPr>
          <p:cNvPr id="7" name="TextBox 6">
            <a:extLst>
              <a:ext uri="{FF2B5EF4-FFF2-40B4-BE49-F238E27FC236}">
                <a16:creationId xmlns:a16="http://schemas.microsoft.com/office/drawing/2014/main" id="{35AD3353-5E4A-4CDB-BD26-5CF8BD2B5132}"/>
              </a:ext>
            </a:extLst>
          </p:cNvPr>
          <p:cNvSpPr txBox="1"/>
          <p:nvPr/>
        </p:nvSpPr>
        <p:spPr>
          <a:xfrm>
            <a:off x="739702" y="4940150"/>
            <a:ext cx="3765774" cy="461665"/>
          </a:xfrm>
          <a:prstGeom prst="rect">
            <a:avLst/>
          </a:prstGeom>
          <a:noFill/>
        </p:spPr>
        <p:txBody>
          <a:bodyPr wrap="none" rtlCol="0">
            <a:spAutoFit/>
          </a:bodyPr>
          <a:lstStyle/>
          <a:p>
            <a:r>
              <a:rPr lang="en-GB" sz="2400" b="1" dirty="0">
                <a:solidFill>
                  <a:schemeClr val="bg2">
                    <a:lumMod val="50000"/>
                  </a:schemeClr>
                </a:solidFill>
                <a:latin typeface="Century Gothic" panose="020B0502020202020204" pitchFamily="34" charset="0"/>
              </a:rPr>
              <a:t>Name</a:t>
            </a:r>
            <a:r>
              <a:rPr lang="en-GB" sz="2400" dirty="0">
                <a:solidFill>
                  <a:schemeClr val="bg2">
                    <a:lumMod val="50000"/>
                  </a:schemeClr>
                </a:solidFill>
                <a:latin typeface="Century Gothic" panose="020B0502020202020204" pitchFamily="34" charset="0"/>
              </a:rPr>
              <a:t> ……………...…….</a:t>
            </a:r>
          </a:p>
        </p:txBody>
      </p:sp>
      <p:sp>
        <p:nvSpPr>
          <p:cNvPr id="15" name="TextBox 14">
            <a:extLst>
              <a:ext uri="{FF2B5EF4-FFF2-40B4-BE49-F238E27FC236}">
                <a16:creationId xmlns:a16="http://schemas.microsoft.com/office/drawing/2014/main" id="{8F3F9D0A-DD01-4EFB-B9B7-76AEEFA0C1EB}"/>
              </a:ext>
            </a:extLst>
          </p:cNvPr>
          <p:cNvSpPr txBox="1"/>
          <p:nvPr/>
        </p:nvSpPr>
        <p:spPr>
          <a:xfrm>
            <a:off x="5402522" y="-107162"/>
            <a:ext cx="4081018" cy="10556288"/>
          </a:xfrm>
          <a:prstGeom prst="rect">
            <a:avLst/>
          </a:prstGeom>
          <a:noFill/>
        </p:spPr>
        <p:txBody>
          <a:bodyPr wrap="square" rtlCol="0">
            <a:spAutoFit/>
          </a:bodyPr>
          <a:lstStyle/>
          <a:p>
            <a:pPr algn="ctr"/>
            <a:endParaRPr lang="en-GB" b="1" dirty="0">
              <a:solidFill>
                <a:srgbClr val="002060"/>
              </a:solidFill>
              <a:latin typeface="Century Gothic" panose="020B0502020202020204" pitchFamily="34" charset="0"/>
            </a:endParaRPr>
          </a:p>
          <a:p>
            <a:pPr algn="ctr"/>
            <a:endParaRPr lang="en-GB" b="1" dirty="0">
              <a:solidFill>
                <a:srgbClr val="002060"/>
              </a:solidFill>
              <a:latin typeface="Century Gothic" panose="020B0502020202020204" pitchFamily="34" charset="0"/>
            </a:endParaRPr>
          </a:p>
          <a:p>
            <a:pPr marL="0" marR="0" indent="0" algn="ctr">
              <a:lnSpc>
                <a:spcPct val="119000"/>
              </a:lnSpc>
              <a:spcBef>
                <a:spcPts val="0"/>
              </a:spcBef>
              <a:spcAft>
                <a:spcPts val="600"/>
              </a:spcAft>
            </a:pPr>
            <a:r>
              <a:rPr lang="en-GB" sz="2000" b="1" dirty="0">
                <a:solidFill>
                  <a:schemeClr val="bg2">
                    <a:lumMod val="50000"/>
                  </a:schemeClr>
                </a:solidFill>
                <a:latin typeface="Century Gothic" panose="020B0502020202020204" pitchFamily="34" charset="0"/>
              </a:rPr>
              <a:t>How do we classify animals?</a:t>
            </a:r>
          </a:p>
          <a:p>
            <a:pPr marL="0" marR="0" indent="0" algn="ctr">
              <a:lnSpc>
                <a:spcPct val="119000"/>
              </a:lnSpc>
              <a:spcBef>
                <a:spcPts val="0"/>
              </a:spcBef>
              <a:spcAft>
                <a:spcPts val="600"/>
              </a:spcAft>
            </a:pPr>
            <a:r>
              <a:rPr lang="en-GB" b="1" dirty="0">
                <a:solidFill>
                  <a:srgbClr val="002060"/>
                </a:solidFill>
                <a:latin typeface="Century Gothic" panose="020B0502020202020204" pitchFamily="34" charset="0"/>
              </a:rPr>
              <a:t> </a:t>
            </a:r>
          </a:p>
          <a:p>
            <a:pPr marL="0" marR="0" indent="0"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Have you ever wondered, how do you work out what makes a bird a bird, or what make a fish a fish? In the animal kingdom, there are a lot of animals, and we need a way to know who is who!</a:t>
            </a:r>
          </a:p>
          <a:p>
            <a:pPr marL="0" marR="0" indent="0" algn="ctr">
              <a:lnSpc>
                <a:spcPct val="119000"/>
              </a:lnSpc>
              <a:spcBef>
                <a:spcPts val="0"/>
              </a:spcBef>
              <a:spcAft>
                <a:spcPts val="600"/>
              </a:spcAft>
            </a:pPr>
            <a:endParaRPr lang="en-GB" sz="900" b="1" dirty="0">
              <a:solidFill>
                <a:schemeClr val="tx1">
                  <a:lumMod val="95000"/>
                  <a:lumOff val="5000"/>
                </a:schemeClr>
              </a:solidFill>
              <a:latin typeface="Century Gothic" panose="020B0502020202020204" pitchFamily="34" charset="0"/>
            </a:endParaRPr>
          </a:p>
          <a:p>
            <a:pPr marL="0" marR="0" indent="0"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Years ago, when people wanted to learn about animals, they realised that there were different types and they worked out there were different groups of animals. </a:t>
            </a:r>
          </a:p>
          <a:p>
            <a:pPr marL="0" marR="0" indent="0" algn="ctr">
              <a:lnSpc>
                <a:spcPct val="119000"/>
              </a:lnSpc>
              <a:spcBef>
                <a:spcPts val="0"/>
              </a:spcBef>
              <a:spcAft>
                <a:spcPts val="600"/>
              </a:spcAft>
            </a:pPr>
            <a:endParaRPr lang="en-GB" sz="900" b="1" dirty="0">
              <a:solidFill>
                <a:schemeClr val="tx1">
                  <a:lumMod val="95000"/>
                  <a:lumOff val="5000"/>
                </a:schemeClr>
              </a:solidFill>
              <a:latin typeface="Century Gothic" panose="020B0502020202020204" pitchFamily="34" charset="0"/>
            </a:endParaRPr>
          </a:p>
          <a:p>
            <a:pPr marL="0" marR="0" indent="0"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There are 5 different groups of animals that have bones (like us). There are also animals that don’t have bones, like snails and insects!</a:t>
            </a:r>
          </a:p>
          <a:p>
            <a:pPr marL="0" marR="0" indent="0" algn="l">
              <a:lnSpc>
                <a:spcPct val="119000"/>
              </a:lnSpc>
              <a:spcBef>
                <a:spcPts val="0"/>
              </a:spcBef>
              <a:spcAft>
                <a:spcPts val="600"/>
              </a:spcAft>
            </a:pPr>
            <a:r>
              <a:rPr lang="en-GB" sz="1600" kern="1400" dirty="0">
                <a:ln>
                  <a:noFill/>
                </a:ln>
                <a:solidFill>
                  <a:schemeClr val="tx1">
                    <a:lumMod val="75000"/>
                    <a:lumOff val="25000"/>
                  </a:schemeClr>
                </a:solidFill>
                <a:effectLst/>
                <a:latin typeface="Calibri" panose="020F0502020204030204" pitchFamily="34" charset="0"/>
              </a:rPr>
              <a:t> </a:t>
            </a: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chemeClr val="accent2">
                  <a:lumMod val="75000"/>
                </a:schemeClr>
              </a:solidFill>
              <a:latin typeface="Century Gothic" panose="020B0502020202020204" pitchFamily="34" charset="0"/>
            </a:endParaRPr>
          </a:p>
          <a:p>
            <a:pPr algn="ctr"/>
            <a:endParaRPr lang="en-GB" b="1" dirty="0">
              <a:solidFill>
                <a:schemeClr val="accent2">
                  <a:lumMod val="75000"/>
                </a:schemeClr>
              </a:solidFill>
              <a:latin typeface="Century Gothic" panose="020B0502020202020204" pitchFamily="34" charset="0"/>
            </a:endParaRPr>
          </a:p>
          <a:p>
            <a:pPr algn="ctr"/>
            <a:endParaRPr lang="en-GB" b="1" dirty="0">
              <a:solidFill>
                <a:schemeClr val="accent2">
                  <a:lumMod val="75000"/>
                </a:schemeClr>
              </a:solidFill>
              <a:latin typeface="Century Gothic" panose="020B0502020202020204" pitchFamily="34" charset="0"/>
            </a:endParaRPr>
          </a:p>
          <a:p>
            <a:pPr algn="ctr"/>
            <a:endParaRPr lang="en-GB" dirty="0">
              <a:solidFill>
                <a:schemeClr val="accent2">
                  <a:lumMod val="50000"/>
                </a:schemeClr>
              </a:solidFill>
              <a:latin typeface="Century Gothic" panose="020B0502020202020204" pitchFamily="34" charset="0"/>
            </a:endParaRPr>
          </a:p>
          <a:p>
            <a:endParaRPr lang="en-GB" b="1" dirty="0">
              <a:solidFill>
                <a:schemeClr val="accent4">
                  <a:lumMod val="75000"/>
                </a:schemeClr>
              </a:solidFill>
              <a:latin typeface="Century Gothic" panose="020B0502020202020204" pitchFamily="34" charset="0"/>
            </a:endParaRPr>
          </a:p>
          <a:p>
            <a:endParaRPr lang="en-GB" b="1" dirty="0">
              <a:solidFill>
                <a:schemeClr val="accent4">
                  <a:lumMod val="75000"/>
                </a:schemeClr>
              </a:solidFill>
              <a:latin typeface="Century Gothic" panose="020B0502020202020204" pitchFamily="34" charset="0"/>
            </a:endParaRPr>
          </a:p>
          <a:p>
            <a:endParaRPr lang="en-GB" b="1" dirty="0">
              <a:latin typeface="Century Gothic" panose="020B0502020202020204" pitchFamily="34" charset="0"/>
            </a:endParaRPr>
          </a:p>
        </p:txBody>
      </p:sp>
      <p:pic>
        <p:nvPicPr>
          <p:cNvPr id="8" name="Picture 7" descr="Logo&#10;&#10;Description automatically generated">
            <a:extLst>
              <a:ext uri="{FF2B5EF4-FFF2-40B4-BE49-F238E27FC236}">
                <a16:creationId xmlns:a16="http://schemas.microsoft.com/office/drawing/2014/main" id="{0636A9C1-C804-57D3-D72A-651F8E38EF22}"/>
              </a:ext>
            </a:extLst>
          </p:cNvPr>
          <p:cNvPicPr>
            <a:picLocks noChangeAspect="1"/>
          </p:cNvPicPr>
          <p:nvPr/>
        </p:nvPicPr>
        <p:blipFill rotWithShape="1">
          <a:blip r:embed="rId4">
            <a:extLst>
              <a:ext uri="{28A0092B-C50C-407E-A947-70E740481C1C}">
                <a14:useLocalDpi xmlns:a14="http://schemas.microsoft.com/office/drawing/2010/main" val="0"/>
              </a:ext>
            </a:extLst>
          </a:blip>
          <a:srcRect b="21863"/>
          <a:stretch/>
        </p:blipFill>
        <p:spPr>
          <a:xfrm>
            <a:off x="1064421" y="877470"/>
            <a:ext cx="3104358" cy="1776178"/>
          </a:xfrm>
          <a:prstGeom prst="rect">
            <a:avLst/>
          </a:prstGeom>
        </p:spPr>
      </p:pic>
    </p:spTree>
    <p:extLst>
      <p:ext uri="{BB962C8B-B14F-4D97-AF65-F5344CB8AC3E}">
        <p14:creationId xmlns:p14="http://schemas.microsoft.com/office/powerpoint/2010/main" val="119003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C8318C-A5DA-40ED-B558-0F19BF1E36F7}"/>
              </a:ext>
            </a:extLst>
          </p:cNvPr>
          <p:cNvPicPr>
            <a:picLocks noChangeAspect="1"/>
          </p:cNvPicPr>
          <p:nvPr/>
        </p:nvPicPr>
        <p:blipFill>
          <a:blip r:embed="rId2">
            <a:alphaModFix amt="35000"/>
          </a:blip>
          <a:stretch>
            <a:fillRect/>
          </a:stretch>
        </p:blipFill>
        <p:spPr>
          <a:xfrm>
            <a:off x="4922400" y="90340"/>
            <a:ext cx="4867513" cy="6730763"/>
          </a:xfrm>
          <a:prstGeom prst="rect">
            <a:avLst/>
          </a:prstGeom>
        </p:spPr>
      </p:pic>
      <p:pic>
        <p:nvPicPr>
          <p:cNvPr id="16" name="Picture 15">
            <a:extLst>
              <a:ext uri="{FF2B5EF4-FFF2-40B4-BE49-F238E27FC236}">
                <a16:creationId xmlns:a16="http://schemas.microsoft.com/office/drawing/2014/main" id="{0C9507E7-FBD6-4936-927F-6A15FD5A4C16}"/>
              </a:ext>
            </a:extLst>
          </p:cNvPr>
          <p:cNvPicPr>
            <a:picLocks noChangeAspect="1"/>
          </p:cNvPicPr>
          <p:nvPr/>
        </p:nvPicPr>
        <p:blipFill>
          <a:blip r:embed="rId2">
            <a:alphaModFix amt="35000"/>
          </a:blip>
          <a:stretch>
            <a:fillRect/>
          </a:stretch>
        </p:blipFill>
        <p:spPr>
          <a:xfrm>
            <a:off x="70472" y="75197"/>
            <a:ext cx="4889416" cy="6761050"/>
          </a:xfrm>
          <a:prstGeom prst="rect">
            <a:avLst/>
          </a:prstGeom>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p:nvPr/>
        </p:nvCxnSpPr>
        <p:spPr>
          <a:xfrm>
            <a:off x="7931946" y="-4407083"/>
            <a:ext cx="0" cy="5386253"/>
          </a:xfrm>
          <a:prstGeom prst="line">
            <a:avLst/>
          </a:prstGeom>
          <a:effectLst>
            <a:softEdge rad="127000"/>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0D0390A-9459-4845-B50A-4D45258E26A3}"/>
              </a:ext>
            </a:extLst>
          </p:cNvPr>
          <p:cNvSpPr txBox="1"/>
          <p:nvPr/>
        </p:nvSpPr>
        <p:spPr>
          <a:xfrm>
            <a:off x="162539" y="1714252"/>
            <a:ext cx="4783574" cy="369332"/>
          </a:xfrm>
          <a:prstGeom prst="rect">
            <a:avLst/>
          </a:prstGeom>
          <a:noFill/>
        </p:spPr>
        <p:txBody>
          <a:bodyPr wrap="square" rtlCol="0">
            <a:spAutoFit/>
          </a:bodyPr>
          <a:lstStyle/>
          <a:p>
            <a:endParaRPr lang="en-GB" b="1" dirty="0">
              <a:solidFill>
                <a:schemeClr val="accent2">
                  <a:lumMod val="50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7DC52D1D-EB7F-AB2D-CC47-3D19C389146C}"/>
              </a:ext>
            </a:extLst>
          </p:cNvPr>
          <p:cNvSpPr txBox="1"/>
          <p:nvPr/>
        </p:nvSpPr>
        <p:spPr>
          <a:xfrm>
            <a:off x="116087" y="-126251"/>
            <a:ext cx="4649605" cy="6179962"/>
          </a:xfrm>
          <a:prstGeom prst="rect">
            <a:avLst/>
          </a:prstGeom>
          <a:noFill/>
        </p:spPr>
        <p:txBody>
          <a:bodyPr wrap="square" rtlCol="0">
            <a:spAutoFit/>
          </a:bodyPr>
          <a:lstStyle/>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marL="142875" marR="0" indent="-142875"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There are 5 different groups of animals that have bones, can you rearrange the letters below to find out the names of these groups?</a:t>
            </a:r>
          </a:p>
          <a:p>
            <a:pPr marL="0" marR="0" indent="0" algn="l">
              <a:lnSpc>
                <a:spcPct val="119000"/>
              </a:lnSpc>
              <a:spcBef>
                <a:spcPts val="0"/>
              </a:spcBef>
              <a:spcAft>
                <a:spcPts val="600"/>
              </a:spcAft>
            </a:pPr>
            <a:r>
              <a:rPr lang="en-GB" sz="1800" kern="1400" dirty="0">
                <a:ln>
                  <a:noFill/>
                </a:ln>
                <a:solidFill>
                  <a:schemeClr val="bg2">
                    <a:lumMod val="50000"/>
                  </a:schemeClr>
                </a:solidFill>
                <a:effectLst/>
                <a:latin typeface="Calibri" panose="020F0502020204030204" pitchFamily="34" charset="0"/>
              </a:rPr>
              <a:t> </a:t>
            </a: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b="1" dirty="0">
              <a:solidFill>
                <a:schemeClr val="bg2">
                  <a:lumMod val="50000"/>
                </a:schemeClr>
              </a:solidFill>
              <a:latin typeface="Century Gothic" panose="020B0502020202020204" pitchFamily="34" charset="0"/>
            </a:endParaRPr>
          </a:p>
          <a:p>
            <a:pPr algn="ctr"/>
            <a:endParaRPr lang="en-GB" dirty="0">
              <a:solidFill>
                <a:schemeClr val="bg2">
                  <a:lumMod val="50000"/>
                </a:schemeClr>
              </a:solidFill>
              <a:latin typeface="Century Gothic" panose="020B0502020202020204" pitchFamily="34" charset="0"/>
            </a:endParaRPr>
          </a:p>
          <a:p>
            <a:endParaRPr lang="en-GB" b="1" dirty="0">
              <a:solidFill>
                <a:schemeClr val="bg2">
                  <a:lumMod val="50000"/>
                </a:schemeClr>
              </a:solidFill>
              <a:latin typeface="Century Gothic" panose="020B0502020202020204" pitchFamily="34" charset="0"/>
            </a:endParaRPr>
          </a:p>
          <a:p>
            <a:endParaRPr lang="en-GB" b="1" dirty="0">
              <a:solidFill>
                <a:schemeClr val="bg2">
                  <a:lumMod val="50000"/>
                </a:schemeClr>
              </a:solidFill>
              <a:latin typeface="Century Gothic" panose="020B0502020202020204" pitchFamily="34" charset="0"/>
            </a:endParaRPr>
          </a:p>
          <a:p>
            <a:endParaRPr lang="en-GB" b="1" dirty="0">
              <a:solidFill>
                <a:schemeClr val="bg2">
                  <a:lumMod val="50000"/>
                </a:schemeClr>
              </a:solidFill>
              <a:latin typeface="Century Gothic" panose="020B0502020202020204" pitchFamily="34" charset="0"/>
            </a:endParaRPr>
          </a:p>
        </p:txBody>
      </p:sp>
      <p:sp>
        <p:nvSpPr>
          <p:cNvPr id="7" name="Text Box 2">
            <a:extLst>
              <a:ext uri="{FF2B5EF4-FFF2-40B4-BE49-F238E27FC236}">
                <a16:creationId xmlns:a16="http://schemas.microsoft.com/office/drawing/2014/main" id="{CA0F01ED-41C5-C32B-9857-619164AC4FBB}"/>
              </a:ext>
            </a:extLst>
          </p:cNvPr>
          <p:cNvSpPr txBox="1">
            <a:spLocks noChangeArrowheads="1"/>
          </p:cNvSpPr>
          <p:nvPr/>
        </p:nvSpPr>
        <p:spPr bwMode="auto">
          <a:xfrm>
            <a:off x="-763479" y="1886695"/>
            <a:ext cx="6408738"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bg2">
                    <a:lumMod val="50000"/>
                  </a:schemeClr>
                </a:solidFill>
                <a:latin typeface="Century Gothic" panose="020B0502020202020204" pitchFamily="34" charset="0"/>
              </a:rPr>
              <a:t>M          L         M        A          M           A         </a:t>
            </a: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tx1">
                    <a:lumMod val="95000"/>
                    <a:lumOff val="5000"/>
                  </a:schemeClr>
                </a:solidFill>
                <a:latin typeface="Century Gothic" panose="020B0502020202020204" pitchFamily="34" charset="0"/>
              </a:rPr>
              <a:t> =         M…………………………………..</a:t>
            </a:r>
          </a:p>
          <a:p>
            <a:pPr marL="0" marR="0" lvl="0" indent="0" algn="ctr" defTabSz="914400" rtl="0" eaLnBrk="0" fontAlgn="base" latinLnBrk="0" hangingPunct="0">
              <a:lnSpc>
                <a:spcPct val="100000"/>
              </a:lnSpc>
              <a:spcBef>
                <a:spcPct val="0"/>
              </a:spcBef>
              <a:spcAft>
                <a:spcPts val="1000"/>
              </a:spcAft>
              <a:buClrTx/>
              <a:buSzTx/>
              <a:buFontTx/>
              <a:buNone/>
              <a:tabLst/>
            </a:pPr>
            <a:endParaRPr lang="en-GB" altLang="en-US" sz="1200" b="1" dirty="0">
              <a:solidFill>
                <a:srgbClr val="00206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bg2">
                    <a:lumMod val="50000"/>
                  </a:schemeClr>
                </a:solidFill>
                <a:latin typeface="Century Gothic" panose="020B0502020202020204" pitchFamily="34" charset="0"/>
              </a:rPr>
              <a:t>D          B        I        R       </a:t>
            </a: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tx1">
                    <a:lumMod val="95000"/>
                    <a:lumOff val="5000"/>
                  </a:schemeClr>
                </a:solidFill>
                <a:latin typeface="Century Gothic" panose="020B0502020202020204" pitchFamily="34" charset="0"/>
              </a:rPr>
              <a:t> =         B……………………..</a:t>
            </a:r>
          </a:p>
          <a:p>
            <a:pPr marL="0" marR="0" lvl="0" indent="0" algn="ctr" defTabSz="914400" rtl="0" eaLnBrk="0" fontAlgn="base" latinLnBrk="0" hangingPunct="0">
              <a:lnSpc>
                <a:spcPct val="100000"/>
              </a:lnSpc>
              <a:spcBef>
                <a:spcPct val="0"/>
              </a:spcBef>
              <a:spcAft>
                <a:spcPts val="1000"/>
              </a:spcAft>
              <a:buClrTx/>
              <a:buSzTx/>
              <a:buFontTx/>
              <a:buNone/>
              <a:tabLst/>
            </a:pPr>
            <a:endParaRPr lang="en-GB" altLang="en-US" sz="1200" b="1" dirty="0">
              <a:solidFill>
                <a:srgbClr val="00206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bg2">
                    <a:lumMod val="50000"/>
                  </a:schemeClr>
                </a:solidFill>
                <a:latin typeface="Century Gothic" panose="020B0502020202020204" pitchFamily="34" charset="0"/>
              </a:rPr>
              <a:t>P       B       M       N       H       A       I      A       I    </a:t>
            </a: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tx1">
                    <a:lumMod val="95000"/>
                    <a:lumOff val="5000"/>
                  </a:schemeClr>
                </a:solidFill>
                <a:latin typeface="Century Gothic" panose="020B0502020202020204" pitchFamily="34" charset="0"/>
              </a:rPr>
              <a:t> =      A……………………………………        </a:t>
            </a:r>
          </a:p>
          <a:p>
            <a:pPr marL="0" marR="0" lvl="0" indent="0" algn="ctr" defTabSz="914400" rtl="0" eaLnBrk="0" fontAlgn="base" latinLnBrk="0" hangingPunct="0">
              <a:lnSpc>
                <a:spcPct val="100000"/>
              </a:lnSpc>
              <a:spcBef>
                <a:spcPct val="0"/>
              </a:spcBef>
              <a:spcAft>
                <a:spcPts val="1000"/>
              </a:spcAft>
              <a:buClrTx/>
              <a:buSzTx/>
              <a:buFontTx/>
              <a:buNone/>
              <a:tabLst/>
            </a:pPr>
            <a:endParaRPr lang="en-GB" altLang="en-US" sz="1200" b="1" dirty="0">
              <a:solidFill>
                <a:srgbClr val="00206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bg2">
                    <a:lumMod val="50000"/>
                  </a:schemeClr>
                </a:solidFill>
                <a:latin typeface="Century Gothic" panose="020B0502020202020204" pitchFamily="34" charset="0"/>
              </a:rPr>
              <a:t>H         F        S        I        </a:t>
            </a: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tx1">
                    <a:lumMod val="95000"/>
                    <a:lumOff val="5000"/>
                  </a:schemeClr>
                </a:solidFill>
                <a:latin typeface="Century Gothic" panose="020B0502020202020204" pitchFamily="34" charset="0"/>
              </a:rPr>
              <a:t> =          F…………………….</a:t>
            </a:r>
          </a:p>
          <a:p>
            <a:pPr marL="0" marR="0" lvl="0" indent="0" algn="ctr" defTabSz="914400" rtl="0" eaLnBrk="0" fontAlgn="base" latinLnBrk="0" hangingPunct="0">
              <a:lnSpc>
                <a:spcPct val="100000"/>
              </a:lnSpc>
              <a:spcBef>
                <a:spcPct val="0"/>
              </a:spcBef>
              <a:spcAft>
                <a:spcPts val="1000"/>
              </a:spcAft>
              <a:buClrTx/>
              <a:buSzTx/>
              <a:buFontTx/>
              <a:buNone/>
              <a:tabLst/>
            </a:pPr>
            <a:endParaRPr lang="en-GB" altLang="en-US" sz="1200" b="1" dirty="0">
              <a:solidFill>
                <a:srgbClr val="00206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bg2">
                    <a:lumMod val="50000"/>
                  </a:schemeClr>
                </a:solidFill>
                <a:latin typeface="Century Gothic" panose="020B0502020202020204" pitchFamily="34" charset="0"/>
              </a:rPr>
              <a:t>P          L          R          I          E         T          E      </a:t>
            </a:r>
          </a:p>
          <a:p>
            <a:pPr marL="0" marR="0" lvl="0" indent="0" algn="ctr" defTabSz="914400" rtl="0" eaLnBrk="0" fontAlgn="base" latinLnBrk="0" hangingPunct="0">
              <a:lnSpc>
                <a:spcPct val="100000"/>
              </a:lnSpc>
              <a:spcBef>
                <a:spcPct val="0"/>
              </a:spcBef>
              <a:spcAft>
                <a:spcPts val="1000"/>
              </a:spcAft>
              <a:buClrTx/>
              <a:buSzTx/>
              <a:buFontTx/>
              <a:buNone/>
              <a:tabLst/>
            </a:pPr>
            <a:r>
              <a:rPr lang="en-GB" altLang="en-US" sz="1200" b="1" dirty="0">
                <a:solidFill>
                  <a:schemeClr val="tx1">
                    <a:lumMod val="95000"/>
                    <a:lumOff val="5000"/>
                  </a:schemeClr>
                </a:solidFill>
                <a:latin typeface="Century Gothic" panose="020B0502020202020204" pitchFamily="34" charset="0"/>
              </a:rPr>
              <a:t>   =         R……………………………..</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GB" altLang="en-US" sz="16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C5842CB1-F048-AEFE-31B6-8C7695335AF8}"/>
              </a:ext>
            </a:extLst>
          </p:cNvPr>
          <p:cNvSpPr txBox="1"/>
          <p:nvPr/>
        </p:nvSpPr>
        <p:spPr>
          <a:xfrm>
            <a:off x="5785712" y="1041185"/>
            <a:ext cx="3337068" cy="5821850"/>
          </a:xfrm>
          <a:prstGeom prst="rect">
            <a:avLst/>
          </a:prstGeom>
          <a:noFill/>
        </p:spPr>
        <p:txBody>
          <a:bodyPr wrap="square">
            <a:spAutoFit/>
          </a:bodyPr>
          <a:lstStyle/>
          <a:p>
            <a:pPr marL="142875" marR="0" indent="-142875"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Now that you have figured out the 5 groups, </a:t>
            </a:r>
          </a:p>
          <a:p>
            <a:pPr marL="142875" marR="0" indent="-142875"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an easy way to remember them all is to say </a:t>
            </a:r>
          </a:p>
          <a:p>
            <a:pPr marL="142875" marR="0" indent="-142875" algn="ctr">
              <a:lnSpc>
                <a:spcPct val="119000"/>
              </a:lnSpc>
              <a:spcBef>
                <a:spcPts val="0"/>
              </a:spcBef>
              <a:spcAft>
                <a:spcPts val="600"/>
              </a:spcAft>
            </a:pPr>
            <a:endParaRPr lang="en-GB" sz="1400" b="1" dirty="0">
              <a:solidFill>
                <a:schemeClr val="tx1">
                  <a:lumMod val="95000"/>
                  <a:lumOff val="5000"/>
                </a:schemeClr>
              </a:solidFill>
              <a:latin typeface="Century Gothic" panose="020B0502020202020204" pitchFamily="34" charset="0"/>
            </a:endParaRPr>
          </a:p>
          <a:p>
            <a:pPr marL="142875" marR="0" indent="-142875" algn="ctr">
              <a:lnSpc>
                <a:spcPct val="119000"/>
              </a:lnSpc>
              <a:spcBef>
                <a:spcPts val="0"/>
              </a:spcBef>
              <a:spcAft>
                <a:spcPts val="600"/>
              </a:spcAft>
            </a:pPr>
            <a:r>
              <a:rPr lang="en-GB" sz="2000" b="1" dirty="0">
                <a:latin typeface="Century Gothic" panose="020B0502020202020204" pitchFamily="34" charset="0"/>
              </a:rPr>
              <a:t>“</a:t>
            </a:r>
            <a:r>
              <a:rPr lang="en-GB" sz="2000" b="1" dirty="0">
                <a:solidFill>
                  <a:schemeClr val="tx1">
                    <a:lumMod val="50000"/>
                    <a:lumOff val="50000"/>
                  </a:schemeClr>
                </a:solidFill>
                <a:latin typeface="Century Gothic" panose="020B0502020202020204" pitchFamily="34" charset="0"/>
              </a:rPr>
              <a:t>MR FAB</a:t>
            </a:r>
            <a:r>
              <a:rPr lang="en-GB" sz="2000" b="1" dirty="0">
                <a:latin typeface="Century Gothic" panose="020B0502020202020204" pitchFamily="34" charset="0"/>
              </a:rPr>
              <a:t>”</a:t>
            </a:r>
          </a:p>
          <a:p>
            <a:pPr marL="142875" marR="0" indent="-142875" algn="ctr">
              <a:lnSpc>
                <a:spcPct val="119000"/>
              </a:lnSpc>
              <a:spcBef>
                <a:spcPts val="0"/>
              </a:spcBef>
              <a:spcAft>
                <a:spcPts val="600"/>
              </a:spcAft>
            </a:pPr>
            <a:endParaRPr lang="en-GB" sz="2000" b="1" dirty="0">
              <a:latin typeface="Century Gothic" panose="020B0502020202020204" pitchFamily="34" charset="0"/>
            </a:endParaRPr>
          </a:p>
          <a:p>
            <a:pPr marL="142875" marR="0" indent="-142875" algn="ctr">
              <a:lnSpc>
                <a:spcPct val="119000"/>
              </a:lnSpc>
              <a:spcBef>
                <a:spcPts val="0"/>
              </a:spcBef>
              <a:spcAft>
                <a:spcPts val="600"/>
              </a:spcAft>
            </a:pPr>
            <a:r>
              <a:rPr lang="en-GB" sz="2000" b="1" dirty="0">
                <a:solidFill>
                  <a:schemeClr val="tx1">
                    <a:lumMod val="50000"/>
                    <a:lumOff val="50000"/>
                  </a:schemeClr>
                </a:solidFill>
                <a:latin typeface="Century Gothic" panose="020B0502020202020204" pitchFamily="34" charset="0"/>
              </a:rPr>
              <a:t>M</a:t>
            </a:r>
            <a:r>
              <a:rPr lang="en-GB" sz="2000" b="1" dirty="0">
                <a:solidFill>
                  <a:schemeClr val="tx1">
                    <a:lumMod val="95000"/>
                    <a:lumOff val="5000"/>
                  </a:schemeClr>
                </a:solidFill>
                <a:latin typeface="Century Gothic" panose="020B0502020202020204" pitchFamily="34" charset="0"/>
              </a:rPr>
              <a:t>ammals  </a:t>
            </a:r>
          </a:p>
          <a:p>
            <a:pPr marL="142875" marR="0" indent="-142875" algn="ctr">
              <a:lnSpc>
                <a:spcPct val="119000"/>
              </a:lnSpc>
              <a:spcBef>
                <a:spcPts val="0"/>
              </a:spcBef>
              <a:spcAft>
                <a:spcPts val="600"/>
              </a:spcAft>
            </a:pPr>
            <a:r>
              <a:rPr lang="en-GB" sz="2000" b="1" dirty="0">
                <a:solidFill>
                  <a:schemeClr val="tx1">
                    <a:lumMod val="50000"/>
                    <a:lumOff val="50000"/>
                  </a:schemeClr>
                </a:solidFill>
                <a:latin typeface="Century Gothic" panose="020B0502020202020204" pitchFamily="34" charset="0"/>
              </a:rPr>
              <a:t>R</a:t>
            </a:r>
            <a:r>
              <a:rPr lang="en-GB" sz="2000" b="1" dirty="0">
                <a:solidFill>
                  <a:schemeClr val="tx1">
                    <a:lumMod val="95000"/>
                    <a:lumOff val="5000"/>
                  </a:schemeClr>
                </a:solidFill>
                <a:latin typeface="Century Gothic" panose="020B0502020202020204" pitchFamily="34" charset="0"/>
              </a:rPr>
              <a:t>eptiles  </a:t>
            </a:r>
          </a:p>
          <a:p>
            <a:pPr marL="142875" marR="0" indent="-142875" algn="ctr">
              <a:lnSpc>
                <a:spcPct val="119000"/>
              </a:lnSpc>
              <a:spcBef>
                <a:spcPts val="0"/>
              </a:spcBef>
              <a:spcAft>
                <a:spcPts val="600"/>
              </a:spcAft>
            </a:pPr>
            <a:r>
              <a:rPr lang="en-GB" sz="2000" b="1" dirty="0">
                <a:solidFill>
                  <a:schemeClr val="tx1">
                    <a:lumMod val="50000"/>
                    <a:lumOff val="50000"/>
                  </a:schemeClr>
                </a:solidFill>
                <a:latin typeface="Century Gothic" panose="020B0502020202020204" pitchFamily="34" charset="0"/>
              </a:rPr>
              <a:t>F</a:t>
            </a:r>
            <a:r>
              <a:rPr lang="en-GB" sz="2000" b="1" dirty="0">
                <a:solidFill>
                  <a:schemeClr val="tx1">
                    <a:lumMod val="95000"/>
                    <a:lumOff val="5000"/>
                  </a:schemeClr>
                </a:solidFill>
                <a:latin typeface="Century Gothic" panose="020B0502020202020204" pitchFamily="34" charset="0"/>
              </a:rPr>
              <a:t>ish  </a:t>
            </a:r>
          </a:p>
          <a:p>
            <a:pPr marL="142875" marR="0" indent="-142875" algn="ctr">
              <a:lnSpc>
                <a:spcPct val="119000"/>
              </a:lnSpc>
              <a:spcBef>
                <a:spcPts val="0"/>
              </a:spcBef>
              <a:spcAft>
                <a:spcPts val="600"/>
              </a:spcAft>
            </a:pPr>
            <a:r>
              <a:rPr lang="en-GB" sz="2000" b="1" dirty="0">
                <a:solidFill>
                  <a:schemeClr val="tx1">
                    <a:lumMod val="50000"/>
                    <a:lumOff val="50000"/>
                  </a:schemeClr>
                </a:solidFill>
                <a:latin typeface="Century Gothic" panose="020B0502020202020204" pitchFamily="34" charset="0"/>
              </a:rPr>
              <a:t>A</a:t>
            </a:r>
            <a:r>
              <a:rPr lang="en-GB" sz="2000" b="1" dirty="0">
                <a:solidFill>
                  <a:schemeClr val="tx1">
                    <a:lumMod val="95000"/>
                    <a:lumOff val="5000"/>
                  </a:schemeClr>
                </a:solidFill>
                <a:latin typeface="Century Gothic" panose="020B0502020202020204" pitchFamily="34" charset="0"/>
              </a:rPr>
              <a:t>mphibians  </a:t>
            </a:r>
          </a:p>
          <a:p>
            <a:pPr marL="142875" marR="0" indent="-142875" algn="ctr">
              <a:lnSpc>
                <a:spcPct val="119000"/>
              </a:lnSpc>
              <a:spcBef>
                <a:spcPts val="0"/>
              </a:spcBef>
              <a:spcAft>
                <a:spcPts val="600"/>
              </a:spcAft>
            </a:pPr>
            <a:r>
              <a:rPr lang="en-GB" sz="2000" b="1" dirty="0">
                <a:solidFill>
                  <a:schemeClr val="tx1">
                    <a:lumMod val="50000"/>
                    <a:lumOff val="50000"/>
                  </a:schemeClr>
                </a:solidFill>
                <a:latin typeface="Century Gothic" panose="020B0502020202020204" pitchFamily="34" charset="0"/>
              </a:rPr>
              <a:t>B</a:t>
            </a:r>
            <a:r>
              <a:rPr lang="en-GB" sz="2000" b="1" dirty="0">
                <a:solidFill>
                  <a:schemeClr val="tx1">
                    <a:lumMod val="95000"/>
                    <a:lumOff val="5000"/>
                  </a:schemeClr>
                </a:solidFill>
                <a:latin typeface="Century Gothic" panose="020B0502020202020204" pitchFamily="34" charset="0"/>
              </a:rPr>
              <a:t>irds</a:t>
            </a:r>
          </a:p>
          <a:p>
            <a:pPr marL="142875" marR="0" indent="-142875" algn="ctr">
              <a:lnSpc>
                <a:spcPct val="119000"/>
              </a:lnSpc>
              <a:spcBef>
                <a:spcPts val="0"/>
              </a:spcBef>
              <a:spcAft>
                <a:spcPts val="600"/>
              </a:spcAft>
            </a:pPr>
            <a:endParaRPr lang="en-GB" sz="1400" b="1" dirty="0">
              <a:solidFill>
                <a:schemeClr val="tx1">
                  <a:lumMod val="95000"/>
                  <a:lumOff val="5000"/>
                </a:schemeClr>
              </a:solidFill>
              <a:latin typeface="Century Gothic" panose="020B0502020202020204" pitchFamily="34" charset="0"/>
            </a:endParaRPr>
          </a:p>
          <a:p>
            <a:pPr marL="142875" marR="0" indent="-142875" algn="ctr">
              <a:lnSpc>
                <a:spcPct val="119000"/>
              </a:lnSpc>
              <a:spcBef>
                <a:spcPts val="0"/>
              </a:spcBef>
              <a:spcAft>
                <a:spcPts val="600"/>
              </a:spcAft>
            </a:pPr>
            <a:endParaRPr lang="en-GB" sz="1600" b="1" dirty="0">
              <a:solidFill>
                <a:schemeClr val="tx1">
                  <a:lumMod val="95000"/>
                  <a:lumOff val="5000"/>
                </a:schemeClr>
              </a:solidFill>
              <a:latin typeface="Century Gothic" panose="020B0502020202020204" pitchFamily="34" charset="0"/>
            </a:endParaRPr>
          </a:p>
          <a:p>
            <a:pPr marL="0" marR="0" indent="0" algn="ctr">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 </a:t>
            </a:r>
          </a:p>
        </p:txBody>
      </p:sp>
    </p:spTree>
    <p:extLst>
      <p:ext uri="{BB962C8B-B14F-4D97-AF65-F5344CB8AC3E}">
        <p14:creationId xmlns:p14="http://schemas.microsoft.com/office/powerpoint/2010/main" val="151927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2A276EB0-72F6-2C77-770E-08BED3826419}"/>
              </a:ext>
            </a:extLst>
          </p:cNvPr>
          <p:cNvPicPr>
            <a:picLocks noChangeAspect="1"/>
          </p:cNvPicPr>
          <p:nvPr/>
        </p:nvPicPr>
        <p:blipFill>
          <a:blip r:embed="rId2">
            <a:alphaModFix amt="35000"/>
          </a:blip>
          <a:stretch>
            <a:fillRect/>
          </a:stretch>
        </p:blipFill>
        <p:spPr>
          <a:xfrm>
            <a:off x="4923423" y="67983"/>
            <a:ext cx="4889416" cy="6761050"/>
          </a:xfrm>
          <a:prstGeom prst="rect">
            <a:avLst/>
          </a:prstGeom>
        </p:spPr>
      </p:pic>
      <p:pic>
        <p:nvPicPr>
          <p:cNvPr id="16" name="Picture 15">
            <a:extLst>
              <a:ext uri="{FF2B5EF4-FFF2-40B4-BE49-F238E27FC236}">
                <a16:creationId xmlns:a16="http://schemas.microsoft.com/office/drawing/2014/main" id="{0C9507E7-FBD6-4936-927F-6A15FD5A4C16}"/>
              </a:ext>
            </a:extLst>
          </p:cNvPr>
          <p:cNvPicPr>
            <a:picLocks noChangeAspect="1"/>
          </p:cNvPicPr>
          <p:nvPr/>
        </p:nvPicPr>
        <p:blipFill>
          <a:blip r:embed="rId2">
            <a:alphaModFix amt="35000"/>
          </a:blip>
          <a:stretch>
            <a:fillRect/>
          </a:stretch>
        </p:blipFill>
        <p:spPr>
          <a:xfrm>
            <a:off x="70472" y="75197"/>
            <a:ext cx="4889416" cy="6761050"/>
          </a:xfrm>
          <a:prstGeom prst="rect">
            <a:avLst/>
          </a:prstGeom>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p:nvPr/>
        </p:nvCxnSpPr>
        <p:spPr>
          <a:xfrm>
            <a:off x="7931946" y="-4407083"/>
            <a:ext cx="0" cy="5386253"/>
          </a:xfrm>
          <a:prstGeom prst="line">
            <a:avLst/>
          </a:prstGeom>
          <a:effectLst>
            <a:softEdge rad="127000"/>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0D0390A-9459-4845-B50A-4D45258E26A3}"/>
              </a:ext>
            </a:extLst>
          </p:cNvPr>
          <p:cNvSpPr txBox="1"/>
          <p:nvPr/>
        </p:nvSpPr>
        <p:spPr>
          <a:xfrm>
            <a:off x="162539" y="1714252"/>
            <a:ext cx="4783574" cy="369332"/>
          </a:xfrm>
          <a:prstGeom prst="rect">
            <a:avLst/>
          </a:prstGeom>
          <a:noFill/>
        </p:spPr>
        <p:txBody>
          <a:bodyPr wrap="square" rtlCol="0">
            <a:spAutoFit/>
          </a:bodyPr>
          <a:lstStyle/>
          <a:p>
            <a:endParaRPr lang="en-GB" b="1" dirty="0">
              <a:solidFill>
                <a:schemeClr val="accent2">
                  <a:lumMod val="50000"/>
                </a:schemeClr>
              </a:solidFill>
              <a:latin typeface="Century Gothic" panose="020B0502020202020204" pitchFamily="34" charset="0"/>
            </a:endParaRPr>
          </a:p>
        </p:txBody>
      </p:sp>
      <p:grpSp>
        <p:nvGrpSpPr>
          <p:cNvPr id="2" name="Group 2">
            <a:extLst>
              <a:ext uri="{FF2B5EF4-FFF2-40B4-BE49-F238E27FC236}">
                <a16:creationId xmlns:a16="http://schemas.microsoft.com/office/drawing/2014/main" id="{23B6488C-63D2-0BB2-C25F-4343C40AF961}"/>
              </a:ext>
            </a:extLst>
          </p:cNvPr>
          <p:cNvGrpSpPr>
            <a:grpSpLocks/>
          </p:cNvGrpSpPr>
          <p:nvPr/>
        </p:nvGrpSpPr>
        <p:grpSpPr bwMode="auto">
          <a:xfrm>
            <a:off x="225257" y="348538"/>
            <a:ext cx="4564736" cy="6214369"/>
            <a:chOff x="107254101" y="105629788"/>
            <a:chExt cx="6546383" cy="3743038"/>
          </a:xfrm>
        </p:grpSpPr>
        <p:sp>
          <p:nvSpPr>
            <p:cNvPr id="3" name="Text Box 3">
              <a:extLst>
                <a:ext uri="{FF2B5EF4-FFF2-40B4-BE49-F238E27FC236}">
                  <a16:creationId xmlns:a16="http://schemas.microsoft.com/office/drawing/2014/main" id="{4811511E-146B-3C16-61C6-6D532C40B7CB}"/>
                </a:ext>
              </a:extLst>
            </p:cNvPr>
            <p:cNvSpPr txBox="1">
              <a:spLocks noChangeArrowheads="1"/>
            </p:cNvSpPr>
            <p:nvPr/>
          </p:nvSpPr>
          <p:spPr bwMode="auto">
            <a:xfrm>
              <a:off x="107254101" y="105629788"/>
              <a:ext cx="6489291" cy="37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defTabSz="914400" eaLnBrk="0" fontAlgn="base" hangingPunct="0">
                <a:lnSpc>
                  <a:spcPct val="100000"/>
                </a:lnSpc>
                <a:spcBef>
                  <a:spcPct val="0"/>
                </a:spcBef>
                <a:spcAft>
                  <a:spcPct val="0"/>
                </a:spcAft>
                <a:buClrTx/>
                <a:buSzTx/>
                <a:buFontTx/>
                <a:buNone/>
                <a:tabLst/>
                <a:defRPr kumimoji="0" sz="1000" b="0" i="0" u="none" strike="noStrike" cap="none" normalizeH="0" baseline="0">
                  <a:ln>
                    <a:noFill/>
                  </a:ln>
                  <a:solidFill>
                    <a:srgbClr val="000000"/>
                  </a:solidFill>
                  <a:effectLst/>
                  <a:latin typeface="Calibri" panose="020F0502020204030204" pitchFamily="34" charset="0"/>
                </a:defRPr>
              </a:lvl1pPr>
            </a:lstStyle>
            <a:p>
              <a:pPr algn="ctr"/>
              <a:r>
                <a:rPr lang="en-GB" altLang="en-US" sz="1800" b="1" dirty="0">
                  <a:solidFill>
                    <a:schemeClr val="bg2">
                      <a:lumMod val="50000"/>
                    </a:schemeClr>
                  </a:solidFill>
                  <a:latin typeface="Century Gothic" panose="020B0502020202020204" pitchFamily="34" charset="0"/>
                </a:rPr>
                <a:t>Classification Groups?</a:t>
              </a:r>
            </a:p>
            <a:p>
              <a:pPr algn="ctr"/>
              <a:endParaRPr lang="en-GB" altLang="en-US" sz="1200" b="1" dirty="0">
                <a:solidFill>
                  <a:schemeClr val="tx1">
                    <a:lumMod val="95000"/>
                    <a:lumOff val="5000"/>
                  </a:schemeClr>
                </a:solidFill>
                <a:latin typeface="Century Gothic" panose="020B0502020202020204" pitchFamily="34" charset="0"/>
              </a:endParaRPr>
            </a:p>
            <a:p>
              <a:pPr algn="ctr"/>
              <a:r>
                <a:rPr lang="en-GB" altLang="en-US" sz="1200" b="1" dirty="0">
                  <a:solidFill>
                    <a:schemeClr val="tx1">
                      <a:lumMod val="95000"/>
                      <a:lumOff val="5000"/>
                    </a:schemeClr>
                  </a:solidFill>
                  <a:latin typeface="Century Gothic" panose="020B0502020202020204" pitchFamily="34" charset="0"/>
                </a:rPr>
                <a:t>Mammals, Reptiles, Fish, Amphibians and Birds all have a bones, but they are all different to each other.  We are going to work out, what makes each group special. Use the words below to  work out what characteristics make up the different groups</a:t>
              </a:r>
              <a:r>
                <a:rPr lang="en-GB" altLang="en-US" dirty="0"/>
                <a:t>.</a:t>
              </a:r>
            </a:p>
            <a:p>
              <a:endParaRPr lang="en-GB" altLang="en-US" dirty="0"/>
            </a:p>
            <a:p>
              <a:endParaRPr lang="en-US" altLang="en-US" dirty="0"/>
            </a:p>
          </p:txBody>
        </p:sp>
        <p:sp>
          <p:nvSpPr>
            <p:cNvPr id="5" name="Text Box 4">
              <a:extLst>
                <a:ext uri="{FF2B5EF4-FFF2-40B4-BE49-F238E27FC236}">
                  <a16:creationId xmlns:a16="http://schemas.microsoft.com/office/drawing/2014/main" id="{F5B288AA-B688-73B7-5D8C-4E3742A65059}"/>
                </a:ext>
              </a:extLst>
            </p:cNvPr>
            <p:cNvSpPr txBox="1">
              <a:spLocks noChangeArrowheads="1"/>
            </p:cNvSpPr>
            <p:nvPr/>
          </p:nvSpPr>
          <p:spPr bwMode="auto">
            <a:xfrm>
              <a:off x="108372393" y="106917889"/>
              <a:ext cx="1759699"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Warm Blooded</a:t>
              </a:r>
              <a:endParaRPr lang="en-US" altLang="en-US" sz="1000" dirty="0">
                <a:solidFill>
                  <a:schemeClr val="tx1">
                    <a:lumMod val="95000"/>
                    <a:lumOff val="5000"/>
                  </a:schemeClr>
                </a:solidFill>
                <a:latin typeface="Century Gothic" panose="020B0502020202020204" pitchFamily="34" charset="0"/>
              </a:endParaRPr>
            </a:p>
          </p:txBody>
        </p:sp>
        <p:sp>
          <p:nvSpPr>
            <p:cNvPr id="8" name="Text Box 5">
              <a:extLst>
                <a:ext uri="{FF2B5EF4-FFF2-40B4-BE49-F238E27FC236}">
                  <a16:creationId xmlns:a16="http://schemas.microsoft.com/office/drawing/2014/main" id="{B9D51A6E-5F3F-BEE2-2F13-1C22077DF395}"/>
                </a:ext>
              </a:extLst>
            </p:cNvPr>
            <p:cNvSpPr txBox="1">
              <a:spLocks noChangeArrowheads="1"/>
            </p:cNvSpPr>
            <p:nvPr/>
          </p:nvSpPr>
          <p:spPr bwMode="auto">
            <a:xfrm>
              <a:off x="111313747" y="108274804"/>
              <a:ext cx="2486737"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Warm Blooded</a:t>
              </a:r>
              <a:endParaRPr lang="en-US" altLang="en-US" sz="1000" dirty="0">
                <a:solidFill>
                  <a:schemeClr val="tx1">
                    <a:lumMod val="95000"/>
                    <a:lumOff val="5000"/>
                  </a:schemeClr>
                </a:solidFill>
                <a:latin typeface="Century Gothic" panose="020B0502020202020204" pitchFamily="34" charset="0"/>
              </a:endParaRPr>
            </a:p>
          </p:txBody>
        </p:sp>
        <p:sp>
          <p:nvSpPr>
            <p:cNvPr id="11" name="Text Box 6">
              <a:extLst>
                <a:ext uri="{FF2B5EF4-FFF2-40B4-BE49-F238E27FC236}">
                  <a16:creationId xmlns:a16="http://schemas.microsoft.com/office/drawing/2014/main" id="{A3BF6FA0-C094-D403-BD35-7F09EB15D6E9}"/>
                </a:ext>
              </a:extLst>
            </p:cNvPr>
            <p:cNvSpPr txBox="1">
              <a:spLocks noChangeArrowheads="1"/>
            </p:cNvSpPr>
            <p:nvPr/>
          </p:nvSpPr>
          <p:spPr bwMode="auto">
            <a:xfrm>
              <a:off x="107851215" y="108482710"/>
              <a:ext cx="1387365"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defTabSz="914400" eaLnBrk="0" fontAlgn="base" hangingPunct="0">
                <a:lnSpc>
                  <a:spcPct val="100000"/>
                </a:lnSpc>
                <a:spcBef>
                  <a:spcPct val="0"/>
                </a:spcBef>
                <a:spcAft>
                  <a:spcPct val="0"/>
                </a:spcAft>
                <a:buClrTx/>
                <a:buSzTx/>
                <a:buFontTx/>
                <a:buNone/>
                <a:tabLst/>
                <a:defRPr sz="1000">
                  <a:solidFill>
                    <a:schemeClr val="tx1">
                      <a:lumMod val="95000"/>
                      <a:lumOff val="5000"/>
                    </a:schemeClr>
                  </a:solidFill>
                  <a:latin typeface="Century Gothic" panose="020B0502020202020204" pitchFamily="34" charset="0"/>
                </a:defRPr>
              </a:lvl1pPr>
            </a:lstStyle>
            <a:p>
              <a:r>
                <a:rPr lang="en-GB" altLang="en-US" dirty="0"/>
                <a:t>Cold Blooded</a:t>
              </a:r>
              <a:endParaRPr lang="en-US" altLang="en-US" dirty="0"/>
            </a:p>
          </p:txBody>
        </p:sp>
        <p:sp>
          <p:nvSpPr>
            <p:cNvPr id="12" name="Text Box 7">
              <a:extLst>
                <a:ext uri="{FF2B5EF4-FFF2-40B4-BE49-F238E27FC236}">
                  <a16:creationId xmlns:a16="http://schemas.microsoft.com/office/drawing/2014/main" id="{BB432E58-FA3E-CF33-E9F5-6F93553991FB}"/>
                </a:ext>
              </a:extLst>
            </p:cNvPr>
            <p:cNvSpPr txBox="1">
              <a:spLocks noChangeArrowheads="1"/>
            </p:cNvSpPr>
            <p:nvPr/>
          </p:nvSpPr>
          <p:spPr bwMode="auto">
            <a:xfrm>
              <a:off x="111668163" y="106889350"/>
              <a:ext cx="1387365"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defTabSz="914400" eaLnBrk="0" fontAlgn="base" hangingPunct="0">
                <a:lnSpc>
                  <a:spcPct val="100000"/>
                </a:lnSpc>
                <a:spcBef>
                  <a:spcPct val="0"/>
                </a:spcBef>
                <a:spcAft>
                  <a:spcPct val="0"/>
                </a:spcAft>
                <a:buClrTx/>
                <a:buSzTx/>
                <a:buFontTx/>
                <a:buNone/>
                <a:tabLst/>
                <a:defRPr sz="1000">
                  <a:solidFill>
                    <a:schemeClr val="tx1">
                      <a:lumMod val="95000"/>
                      <a:lumOff val="5000"/>
                    </a:schemeClr>
                  </a:solidFill>
                  <a:latin typeface="Century Gothic" panose="020B0502020202020204" pitchFamily="34" charset="0"/>
                </a:defRPr>
              </a:lvl1pPr>
            </a:lstStyle>
            <a:p>
              <a:r>
                <a:rPr lang="en-GB" altLang="en-US" dirty="0"/>
                <a:t>Cold Blooded</a:t>
              </a:r>
              <a:endParaRPr lang="en-US" altLang="en-US" dirty="0"/>
            </a:p>
          </p:txBody>
        </p:sp>
        <p:sp>
          <p:nvSpPr>
            <p:cNvPr id="13" name="Text Box 8">
              <a:extLst>
                <a:ext uri="{FF2B5EF4-FFF2-40B4-BE49-F238E27FC236}">
                  <a16:creationId xmlns:a16="http://schemas.microsoft.com/office/drawing/2014/main" id="{AF093F31-B8BC-CFFE-D747-B0C1505AFC69}"/>
                </a:ext>
              </a:extLst>
            </p:cNvPr>
            <p:cNvSpPr txBox="1">
              <a:spLocks noChangeArrowheads="1"/>
            </p:cNvSpPr>
            <p:nvPr/>
          </p:nvSpPr>
          <p:spPr bwMode="auto">
            <a:xfrm>
              <a:off x="110123444" y="106761507"/>
              <a:ext cx="1387365"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Cold Blooded</a:t>
              </a:r>
              <a:endParaRPr lang="en-US" altLang="en-US" sz="1000" dirty="0">
                <a:solidFill>
                  <a:schemeClr val="tx1">
                    <a:lumMod val="95000"/>
                    <a:lumOff val="5000"/>
                  </a:schemeClr>
                </a:solidFill>
                <a:latin typeface="Century Gothic" panose="020B0502020202020204" pitchFamily="34" charset="0"/>
              </a:endParaRPr>
            </a:p>
          </p:txBody>
        </p:sp>
        <p:sp>
          <p:nvSpPr>
            <p:cNvPr id="14" name="Text Box 9">
              <a:extLst>
                <a:ext uri="{FF2B5EF4-FFF2-40B4-BE49-F238E27FC236}">
                  <a16:creationId xmlns:a16="http://schemas.microsoft.com/office/drawing/2014/main" id="{53690F42-3D55-99A4-1FB9-BC4B5DE7B9A5}"/>
                </a:ext>
              </a:extLst>
            </p:cNvPr>
            <p:cNvSpPr txBox="1">
              <a:spLocks noChangeArrowheads="1"/>
            </p:cNvSpPr>
            <p:nvPr/>
          </p:nvSpPr>
          <p:spPr bwMode="auto">
            <a:xfrm>
              <a:off x="112201287" y="106567037"/>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Fur</a:t>
              </a:r>
              <a:endParaRPr lang="en-US" altLang="en-US" sz="1000" dirty="0">
                <a:solidFill>
                  <a:schemeClr val="tx1">
                    <a:lumMod val="95000"/>
                    <a:lumOff val="5000"/>
                  </a:schemeClr>
                </a:solidFill>
                <a:latin typeface="Century Gothic" panose="020B0502020202020204" pitchFamily="34" charset="0"/>
              </a:endParaRPr>
            </a:p>
          </p:txBody>
        </p:sp>
        <p:sp>
          <p:nvSpPr>
            <p:cNvPr id="17" name="Text Box 10">
              <a:extLst>
                <a:ext uri="{FF2B5EF4-FFF2-40B4-BE49-F238E27FC236}">
                  <a16:creationId xmlns:a16="http://schemas.microsoft.com/office/drawing/2014/main" id="{C825AEB2-DB7A-409F-82DB-5D7BDC43B421}"/>
                </a:ext>
              </a:extLst>
            </p:cNvPr>
            <p:cNvSpPr txBox="1">
              <a:spLocks noChangeArrowheads="1"/>
            </p:cNvSpPr>
            <p:nvPr/>
          </p:nvSpPr>
          <p:spPr bwMode="auto">
            <a:xfrm>
              <a:off x="108425104" y="106528590"/>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Live young</a:t>
              </a:r>
              <a:endParaRPr lang="en-US" altLang="en-US" sz="1000" dirty="0">
                <a:solidFill>
                  <a:schemeClr val="tx1">
                    <a:lumMod val="95000"/>
                    <a:lumOff val="5000"/>
                  </a:schemeClr>
                </a:solidFill>
                <a:latin typeface="Century Gothic" panose="020B0502020202020204" pitchFamily="34" charset="0"/>
              </a:endParaRPr>
            </a:p>
          </p:txBody>
        </p:sp>
        <p:sp>
          <p:nvSpPr>
            <p:cNvPr id="18" name="Text Box 11">
              <a:extLst>
                <a:ext uri="{FF2B5EF4-FFF2-40B4-BE49-F238E27FC236}">
                  <a16:creationId xmlns:a16="http://schemas.microsoft.com/office/drawing/2014/main" id="{D37DAD98-14F9-1CB4-3E87-167A709F8DE1}"/>
                </a:ext>
              </a:extLst>
            </p:cNvPr>
            <p:cNvSpPr txBox="1">
              <a:spLocks noChangeArrowheads="1"/>
            </p:cNvSpPr>
            <p:nvPr/>
          </p:nvSpPr>
          <p:spPr bwMode="auto">
            <a:xfrm>
              <a:off x="109916728" y="107147489"/>
              <a:ext cx="1717890"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Babies drink milk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2">
              <a:extLst>
                <a:ext uri="{FF2B5EF4-FFF2-40B4-BE49-F238E27FC236}">
                  <a16:creationId xmlns:a16="http://schemas.microsoft.com/office/drawing/2014/main" id="{6A3243DA-C51F-7C84-CF02-E1CF316944FE}"/>
                </a:ext>
              </a:extLst>
            </p:cNvPr>
            <p:cNvSpPr txBox="1">
              <a:spLocks noChangeArrowheads="1"/>
            </p:cNvSpPr>
            <p:nvPr/>
          </p:nvSpPr>
          <p:spPr bwMode="auto">
            <a:xfrm>
              <a:off x="108050273" y="108109266"/>
              <a:ext cx="1647075"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n-GB" altLang="en-US" sz="1000" dirty="0">
                  <a:solidFill>
                    <a:schemeClr val="tx1">
                      <a:lumMod val="95000"/>
                      <a:lumOff val="5000"/>
                    </a:schemeClr>
                  </a:solidFill>
                  <a:latin typeface="Century Gothic" panose="020B0502020202020204" pitchFamily="34" charset="0"/>
                </a:rPr>
                <a:t>Lay squishy eggs</a:t>
              </a:r>
              <a:endParaRPr lang="en-US" altLang="en-US" sz="1000" dirty="0">
                <a:solidFill>
                  <a:schemeClr val="tx1">
                    <a:lumMod val="95000"/>
                    <a:lumOff val="5000"/>
                  </a:schemeClr>
                </a:solidFill>
                <a:latin typeface="Century Gothic" panose="020B0502020202020204" pitchFamily="34" charset="0"/>
              </a:endParaRPr>
            </a:p>
          </p:txBody>
        </p:sp>
        <p:sp>
          <p:nvSpPr>
            <p:cNvPr id="21" name="Text Box 13">
              <a:extLst>
                <a:ext uri="{FF2B5EF4-FFF2-40B4-BE49-F238E27FC236}">
                  <a16:creationId xmlns:a16="http://schemas.microsoft.com/office/drawing/2014/main" id="{2B92626B-E043-B078-8E31-1F8A4C028176}"/>
                </a:ext>
              </a:extLst>
            </p:cNvPr>
            <p:cNvSpPr txBox="1">
              <a:spLocks noChangeArrowheads="1"/>
            </p:cNvSpPr>
            <p:nvPr/>
          </p:nvSpPr>
          <p:spPr bwMode="auto">
            <a:xfrm>
              <a:off x="110686717" y="107533472"/>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Dry scales</a:t>
              </a:r>
              <a:endParaRPr lang="en-US" altLang="en-US" sz="1000" dirty="0">
                <a:solidFill>
                  <a:schemeClr val="tx1">
                    <a:lumMod val="95000"/>
                    <a:lumOff val="5000"/>
                  </a:schemeClr>
                </a:solidFill>
                <a:latin typeface="Century Gothic" panose="020B0502020202020204" pitchFamily="34" charset="0"/>
              </a:endParaRPr>
            </a:p>
          </p:txBody>
        </p:sp>
        <p:sp>
          <p:nvSpPr>
            <p:cNvPr id="22" name="Text Box 14">
              <a:extLst>
                <a:ext uri="{FF2B5EF4-FFF2-40B4-BE49-F238E27FC236}">
                  <a16:creationId xmlns:a16="http://schemas.microsoft.com/office/drawing/2014/main" id="{64FE7CC1-BEF5-EA3A-1760-0BA3C37F3CBF}"/>
                </a:ext>
              </a:extLst>
            </p:cNvPr>
            <p:cNvSpPr txBox="1">
              <a:spLocks noChangeArrowheads="1"/>
            </p:cNvSpPr>
            <p:nvPr/>
          </p:nvSpPr>
          <p:spPr bwMode="auto">
            <a:xfrm>
              <a:off x="110212117" y="108597117"/>
              <a:ext cx="2471112"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Soft shell eggs</a:t>
              </a:r>
              <a:endParaRPr lang="en-US" altLang="en-US" sz="1000" dirty="0">
                <a:solidFill>
                  <a:schemeClr val="tx1">
                    <a:lumMod val="95000"/>
                    <a:lumOff val="5000"/>
                  </a:schemeClr>
                </a:solidFill>
                <a:latin typeface="Century Gothic" panose="020B0502020202020204" pitchFamily="34" charset="0"/>
              </a:endParaRPr>
            </a:p>
          </p:txBody>
        </p:sp>
        <p:sp>
          <p:nvSpPr>
            <p:cNvPr id="23" name="Text Box 15">
              <a:extLst>
                <a:ext uri="{FF2B5EF4-FFF2-40B4-BE49-F238E27FC236}">
                  <a16:creationId xmlns:a16="http://schemas.microsoft.com/office/drawing/2014/main" id="{8E365FE9-644E-F505-EE01-06061F51F1C5}"/>
                </a:ext>
              </a:extLst>
            </p:cNvPr>
            <p:cNvSpPr txBox="1">
              <a:spLocks noChangeArrowheads="1"/>
            </p:cNvSpPr>
            <p:nvPr/>
          </p:nvSpPr>
          <p:spPr bwMode="auto">
            <a:xfrm>
              <a:off x="111940029" y="107786953"/>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Live on land &amp; in water</a:t>
              </a:r>
              <a:endParaRPr lang="en-US" altLang="en-US" sz="1000" dirty="0">
                <a:solidFill>
                  <a:schemeClr val="tx1">
                    <a:lumMod val="95000"/>
                    <a:lumOff val="5000"/>
                  </a:schemeClr>
                </a:solidFill>
                <a:latin typeface="Century Gothic" panose="020B0502020202020204" pitchFamily="34" charset="0"/>
              </a:endParaRPr>
            </a:p>
          </p:txBody>
        </p:sp>
        <p:sp>
          <p:nvSpPr>
            <p:cNvPr id="24" name="Text Box 16">
              <a:extLst>
                <a:ext uri="{FF2B5EF4-FFF2-40B4-BE49-F238E27FC236}">
                  <a16:creationId xmlns:a16="http://schemas.microsoft.com/office/drawing/2014/main" id="{6AD1C4D9-139B-5443-A561-FA0888F838BE}"/>
                </a:ext>
              </a:extLst>
            </p:cNvPr>
            <p:cNvSpPr txBox="1">
              <a:spLocks noChangeArrowheads="1"/>
            </p:cNvSpPr>
            <p:nvPr/>
          </p:nvSpPr>
          <p:spPr bwMode="auto">
            <a:xfrm>
              <a:off x="108565057" y="108906795"/>
              <a:ext cx="1999160"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Can have tad poles</a:t>
              </a:r>
              <a:endParaRPr lang="en-US" altLang="en-US" sz="1000" dirty="0">
                <a:solidFill>
                  <a:schemeClr val="tx1">
                    <a:lumMod val="95000"/>
                    <a:lumOff val="5000"/>
                  </a:schemeClr>
                </a:solidFill>
                <a:latin typeface="Century Gothic" panose="020B0502020202020204" pitchFamily="34" charset="0"/>
              </a:endParaRPr>
            </a:p>
          </p:txBody>
        </p:sp>
        <p:sp>
          <p:nvSpPr>
            <p:cNvPr id="25" name="Text Box 17">
              <a:extLst>
                <a:ext uri="{FF2B5EF4-FFF2-40B4-BE49-F238E27FC236}">
                  <a16:creationId xmlns:a16="http://schemas.microsoft.com/office/drawing/2014/main" id="{C92062CC-F708-7393-C96B-151121D6E633}"/>
                </a:ext>
              </a:extLst>
            </p:cNvPr>
            <p:cNvSpPr txBox="1">
              <a:spLocks noChangeArrowheads="1"/>
            </p:cNvSpPr>
            <p:nvPr/>
          </p:nvSpPr>
          <p:spPr bwMode="auto">
            <a:xfrm>
              <a:off x="111510810" y="108916939"/>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Moist skin</a:t>
              </a:r>
              <a:endParaRPr lang="en-US" altLang="en-US" sz="1000" dirty="0">
                <a:solidFill>
                  <a:schemeClr val="tx1">
                    <a:lumMod val="95000"/>
                    <a:lumOff val="5000"/>
                  </a:schemeClr>
                </a:solidFill>
                <a:latin typeface="Century Gothic" panose="020B0502020202020204" pitchFamily="34" charset="0"/>
              </a:endParaRPr>
            </a:p>
          </p:txBody>
        </p:sp>
        <p:sp>
          <p:nvSpPr>
            <p:cNvPr id="26" name="Text Box 18">
              <a:extLst>
                <a:ext uri="{FF2B5EF4-FFF2-40B4-BE49-F238E27FC236}">
                  <a16:creationId xmlns:a16="http://schemas.microsoft.com/office/drawing/2014/main" id="{4D7DA749-4E94-9BDC-F61F-DBF2032A87AE}"/>
                </a:ext>
              </a:extLst>
            </p:cNvPr>
            <p:cNvSpPr txBox="1">
              <a:spLocks noChangeArrowheads="1"/>
            </p:cNvSpPr>
            <p:nvPr/>
          </p:nvSpPr>
          <p:spPr bwMode="auto">
            <a:xfrm>
              <a:off x="107929870" y="107247699"/>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Have a beak</a:t>
              </a:r>
              <a:endParaRPr lang="en-US" altLang="en-US" sz="1000" dirty="0">
                <a:solidFill>
                  <a:schemeClr val="tx1">
                    <a:lumMod val="95000"/>
                    <a:lumOff val="5000"/>
                  </a:schemeClr>
                </a:solidFill>
                <a:latin typeface="Century Gothic" panose="020B0502020202020204" pitchFamily="34" charset="0"/>
              </a:endParaRPr>
            </a:p>
          </p:txBody>
        </p:sp>
        <p:sp>
          <p:nvSpPr>
            <p:cNvPr id="27" name="Text Box 19">
              <a:extLst>
                <a:ext uri="{FF2B5EF4-FFF2-40B4-BE49-F238E27FC236}">
                  <a16:creationId xmlns:a16="http://schemas.microsoft.com/office/drawing/2014/main" id="{A74EDE2A-6A97-F6FB-7BD8-DF068D88AD6A}"/>
                </a:ext>
              </a:extLst>
            </p:cNvPr>
            <p:cNvSpPr txBox="1">
              <a:spLocks noChangeArrowheads="1"/>
            </p:cNvSpPr>
            <p:nvPr/>
          </p:nvSpPr>
          <p:spPr bwMode="auto">
            <a:xfrm>
              <a:off x="108064358" y="107541197"/>
              <a:ext cx="2096815" cy="662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Breathe underwater using gills</a:t>
              </a:r>
              <a:endParaRPr lang="en-US" altLang="en-US" sz="1000" dirty="0">
                <a:solidFill>
                  <a:schemeClr val="tx1">
                    <a:lumMod val="95000"/>
                    <a:lumOff val="5000"/>
                  </a:schemeClr>
                </a:solidFill>
                <a:latin typeface="Century Gothic" panose="020B0502020202020204" pitchFamily="34" charset="0"/>
              </a:endParaRPr>
            </a:p>
          </p:txBody>
        </p:sp>
        <p:sp>
          <p:nvSpPr>
            <p:cNvPr id="28" name="Text Box 20">
              <a:extLst>
                <a:ext uri="{FF2B5EF4-FFF2-40B4-BE49-F238E27FC236}">
                  <a16:creationId xmlns:a16="http://schemas.microsoft.com/office/drawing/2014/main" id="{519400FC-2A22-C193-79D2-7ADFF5C91D5B}"/>
                </a:ext>
              </a:extLst>
            </p:cNvPr>
            <p:cNvSpPr txBox="1">
              <a:spLocks noChangeArrowheads="1"/>
            </p:cNvSpPr>
            <p:nvPr/>
          </p:nvSpPr>
          <p:spPr bwMode="auto">
            <a:xfrm>
              <a:off x="110150837" y="107984411"/>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Have scales and fins</a:t>
              </a:r>
              <a:endParaRPr lang="en-US" altLang="en-US" sz="1000" dirty="0">
                <a:solidFill>
                  <a:schemeClr val="tx1">
                    <a:lumMod val="95000"/>
                    <a:lumOff val="5000"/>
                  </a:schemeClr>
                </a:solidFill>
                <a:latin typeface="Century Gothic" panose="020B0502020202020204" pitchFamily="34" charset="0"/>
              </a:endParaRPr>
            </a:p>
          </p:txBody>
        </p:sp>
        <p:sp>
          <p:nvSpPr>
            <p:cNvPr id="29" name="Text Box 21">
              <a:extLst>
                <a:ext uri="{FF2B5EF4-FFF2-40B4-BE49-F238E27FC236}">
                  <a16:creationId xmlns:a16="http://schemas.microsoft.com/office/drawing/2014/main" id="{997860C4-2D46-28FC-E2D5-CF0852AD5054}"/>
                </a:ext>
              </a:extLst>
            </p:cNvPr>
            <p:cNvSpPr txBox="1">
              <a:spLocks noChangeArrowheads="1"/>
            </p:cNvSpPr>
            <p:nvPr/>
          </p:nvSpPr>
          <p:spPr bwMode="auto">
            <a:xfrm>
              <a:off x="111707225" y="107342320"/>
              <a:ext cx="1387366"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chemeClr val="tx1">
                      <a:lumMod val="95000"/>
                      <a:lumOff val="5000"/>
                    </a:schemeClr>
                  </a:solidFill>
                  <a:latin typeface="Century Gothic" panose="020B0502020202020204" pitchFamily="34" charset="0"/>
                </a:rPr>
                <a:t>Lay hard eggs</a:t>
              </a:r>
              <a:endParaRPr lang="en-US" altLang="en-US" sz="1000" dirty="0">
                <a:solidFill>
                  <a:schemeClr val="tx1">
                    <a:lumMod val="95000"/>
                    <a:lumOff val="5000"/>
                  </a:schemeClr>
                </a:solidFill>
                <a:latin typeface="Century Gothic" panose="020B0502020202020204" pitchFamily="34" charset="0"/>
              </a:endParaRPr>
            </a:p>
          </p:txBody>
        </p:sp>
      </p:grpSp>
      <p:sp>
        <p:nvSpPr>
          <p:cNvPr id="30" name="Rectangle 22">
            <a:extLst>
              <a:ext uri="{FF2B5EF4-FFF2-40B4-BE49-F238E27FC236}">
                <a16:creationId xmlns:a16="http://schemas.microsoft.com/office/drawing/2014/main" id="{29C187C0-5668-F79B-2E32-F7F9C5E99840}"/>
              </a:ext>
            </a:extLst>
          </p:cNvPr>
          <p:cNvSpPr>
            <a:spLocks noChangeArrowheads="1"/>
          </p:cNvSpPr>
          <p:nvPr/>
        </p:nvSpPr>
        <p:spPr bwMode="auto">
          <a:xfrm>
            <a:off x="5051955" y="647457"/>
            <a:ext cx="1536974" cy="2963863"/>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1" name="Rectangle 23">
            <a:extLst>
              <a:ext uri="{FF2B5EF4-FFF2-40B4-BE49-F238E27FC236}">
                <a16:creationId xmlns:a16="http://schemas.microsoft.com/office/drawing/2014/main" id="{0F93543E-0F32-FAF9-2773-F8A20D5B8F09}"/>
              </a:ext>
            </a:extLst>
          </p:cNvPr>
          <p:cNvSpPr>
            <a:spLocks noChangeArrowheads="1"/>
          </p:cNvSpPr>
          <p:nvPr/>
        </p:nvSpPr>
        <p:spPr bwMode="auto">
          <a:xfrm>
            <a:off x="6635710" y="647457"/>
            <a:ext cx="1525077" cy="296386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2" name="Rectangle 24">
            <a:extLst>
              <a:ext uri="{FF2B5EF4-FFF2-40B4-BE49-F238E27FC236}">
                <a16:creationId xmlns:a16="http://schemas.microsoft.com/office/drawing/2014/main" id="{CE603794-655A-A3E4-4AB9-A94A22D8B611}"/>
              </a:ext>
            </a:extLst>
          </p:cNvPr>
          <p:cNvSpPr>
            <a:spLocks noChangeArrowheads="1"/>
          </p:cNvSpPr>
          <p:nvPr/>
        </p:nvSpPr>
        <p:spPr bwMode="auto">
          <a:xfrm>
            <a:off x="5810645" y="3664681"/>
            <a:ext cx="1536975" cy="27749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3" name="Rectangle 25">
            <a:extLst>
              <a:ext uri="{FF2B5EF4-FFF2-40B4-BE49-F238E27FC236}">
                <a16:creationId xmlns:a16="http://schemas.microsoft.com/office/drawing/2014/main" id="{7EC89B8A-01DB-9211-8AB4-3B04B03DDDB6}"/>
              </a:ext>
            </a:extLst>
          </p:cNvPr>
          <p:cNvSpPr>
            <a:spLocks noChangeArrowheads="1"/>
          </p:cNvSpPr>
          <p:nvPr/>
        </p:nvSpPr>
        <p:spPr bwMode="auto">
          <a:xfrm>
            <a:off x="8204591" y="649176"/>
            <a:ext cx="1535893" cy="296386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4" name="Rectangle 26">
            <a:extLst>
              <a:ext uri="{FF2B5EF4-FFF2-40B4-BE49-F238E27FC236}">
                <a16:creationId xmlns:a16="http://schemas.microsoft.com/office/drawing/2014/main" id="{B36AA836-EFE3-100B-069D-373D8E32F900}"/>
              </a:ext>
            </a:extLst>
          </p:cNvPr>
          <p:cNvSpPr>
            <a:spLocks noChangeArrowheads="1"/>
          </p:cNvSpPr>
          <p:nvPr/>
        </p:nvSpPr>
        <p:spPr bwMode="auto">
          <a:xfrm>
            <a:off x="7398248" y="3655493"/>
            <a:ext cx="1535893" cy="27749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6" name="Text Box 5">
            <a:extLst>
              <a:ext uri="{FF2B5EF4-FFF2-40B4-BE49-F238E27FC236}">
                <a16:creationId xmlns:a16="http://schemas.microsoft.com/office/drawing/2014/main" id="{C284770A-1D3B-A8F6-3901-610D1013E646}"/>
              </a:ext>
            </a:extLst>
          </p:cNvPr>
          <p:cNvSpPr txBox="1">
            <a:spLocks noChangeArrowheads="1"/>
          </p:cNvSpPr>
          <p:nvPr/>
        </p:nvSpPr>
        <p:spPr bwMode="auto">
          <a:xfrm>
            <a:off x="5295134" y="647457"/>
            <a:ext cx="1733980" cy="549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chemeClr val="tx1">
                    <a:lumMod val="50000"/>
                    <a:lumOff val="50000"/>
                  </a:schemeClr>
                </a:solidFill>
                <a:latin typeface="Century Gothic" panose="020B0502020202020204" pitchFamily="34" charset="0"/>
              </a:rPr>
              <a:t>Mammals</a:t>
            </a:r>
            <a:endParaRPr lang="en-US" altLang="en-US" sz="1600" b="1" dirty="0">
              <a:solidFill>
                <a:schemeClr val="tx1">
                  <a:lumMod val="50000"/>
                  <a:lumOff val="50000"/>
                </a:schemeClr>
              </a:solidFill>
              <a:latin typeface="Century Gothic" panose="020B0502020202020204" pitchFamily="34" charset="0"/>
            </a:endParaRPr>
          </a:p>
        </p:txBody>
      </p:sp>
      <p:sp>
        <p:nvSpPr>
          <p:cNvPr id="57" name="Text Box 5">
            <a:extLst>
              <a:ext uri="{FF2B5EF4-FFF2-40B4-BE49-F238E27FC236}">
                <a16:creationId xmlns:a16="http://schemas.microsoft.com/office/drawing/2014/main" id="{F866BB0F-1A7E-792F-670E-FC30958DA50B}"/>
              </a:ext>
            </a:extLst>
          </p:cNvPr>
          <p:cNvSpPr txBox="1">
            <a:spLocks noChangeArrowheads="1"/>
          </p:cNvSpPr>
          <p:nvPr/>
        </p:nvSpPr>
        <p:spPr bwMode="auto">
          <a:xfrm>
            <a:off x="6998241" y="647457"/>
            <a:ext cx="1733980" cy="549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chemeClr val="tx1">
                    <a:lumMod val="50000"/>
                    <a:lumOff val="50000"/>
                  </a:schemeClr>
                </a:solidFill>
                <a:latin typeface="Century Gothic" panose="020B0502020202020204" pitchFamily="34" charset="0"/>
              </a:rPr>
              <a:t>Reptiles</a:t>
            </a:r>
            <a:endParaRPr lang="en-US" altLang="en-US" sz="1600" b="1" dirty="0">
              <a:solidFill>
                <a:schemeClr val="tx1">
                  <a:lumMod val="50000"/>
                  <a:lumOff val="50000"/>
                </a:schemeClr>
              </a:solidFill>
              <a:latin typeface="Century Gothic" panose="020B0502020202020204" pitchFamily="34" charset="0"/>
            </a:endParaRPr>
          </a:p>
        </p:txBody>
      </p:sp>
      <p:sp>
        <p:nvSpPr>
          <p:cNvPr id="58" name="Text Box 5">
            <a:extLst>
              <a:ext uri="{FF2B5EF4-FFF2-40B4-BE49-F238E27FC236}">
                <a16:creationId xmlns:a16="http://schemas.microsoft.com/office/drawing/2014/main" id="{F43EC4BA-CE5B-C097-AA2C-03859CBCEFC2}"/>
              </a:ext>
            </a:extLst>
          </p:cNvPr>
          <p:cNvSpPr txBox="1">
            <a:spLocks noChangeArrowheads="1"/>
          </p:cNvSpPr>
          <p:nvPr/>
        </p:nvSpPr>
        <p:spPr bwMode="auto">
          <a:xfrm>
            <a:off x="8744271" y="629652"/>
            <a:ext cx="1733980" cy="549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chemeClr val="tx1">
                    <a:lumMod val="50000"/>
                    <a:lumOff val="50000"/>
                  </a:schemeClr>
                </a:solidFill>
                <a:latin typeface="Century Gothic" panose="020B0502020202020204" pitchFamily="34" charset="0"/>
              </a:rPr>
              <a:t>Fish</a:t>
            </a:r>
            <a:endParaRPr lang="en-US" altLang="en-US" sz="1600" b="1" dirty="0">
              <a:solidFill>
                <a:schemeClr val="tx1">
                  <a:lumMod val="50000"/>
                  <a:lumOff val="50000"/>
                </a:schemeClr>
              </a:solidFill>
              <a:latin typeface="Century Gothic" panose="020B0502020202020204" pitchFamily="34" charset="0"/>
            </a:endParaRPr>
          </a:p>
        </p:txBody>
      </p:sp>
      <p:sp>
        <p:nvSpPr>
          <p:cNvPr id="59" name="Text Box 5">
            <a:extLst>
              <a:ext uri="{FF2B5EF4-FFF2-40B4-BE49-F238E27FC236}">
                <a16:creationId xmlns:a16="http://schemas.microsoft.com/office/drawing/2014/main" id="{EB0F7B9C-C8CB-21D1-631C-E6DDC0D4F40F}"/>
              </a:ext>
            </a:extLst>
          </p:cNvPr>
          <p:cNvSpPr txBox="1">
            <a:spLocks noChangeArrowheads="1"/>
          </p:cNvSpPr>
          <p:nvPr/>
        </p:nvSpPr>
        <p:spPr bwMode="auto">
          <a:xfrm>
            <a:off x="5972994" y="3664680"/>
            <a:ext cx="1733980" cy="549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chemeClr val="tx1">
                    <a:lumMod val="50000"/>
                    <a:lumOff val="50000"/>
                  </a:schemeClr>
                </a:solidFill>
                <a:latin typeface="Century Gothic" panose="020B0502020202020204" pitchFamily="34" charset="0"/>
              </a:rPr>
              <a:t>Amphibians</a:t>
            </a:r>
            <a:r>
              <a:rPr lang="en-GB" altLang="en-US" sz="1000" dirty="0">
                <a:solidFill>
                  <a:schemeClr val="tx1">
                    <a:lumMod val="95000"/>
                    <a:lumOff val="5000"/>
                  </a:schemeClr>
                </a:solidFill>
                <a:latin typeface="Century Gothic" panose="020B0502020202020204" pitchFamily="34" charset="0"/>
              </a:rPr>
              <a:t> </a:t>
            </a:r>
            <a:endParaRPr lang="en-US" altLang="en-US" sz="1000" dirty="0">
              <a:solidFill>
                <a:schemeClr val="tx1">
                  <a:lumMod val="95000"/>
                  <a:lumOff val="5000"/>
                </a:schemeClr>
              </a:solidFill>
              <a:latin typeface="Century Gothic" panose="020B0502020202020204" pitchFamily="34" charset="0"/>
            </a:endParaRPr>
          </a:p>
        </p:txBody>
      </p:sp>
      <p:sp>
        <p:nvSpPr>
          <p:cNvPr id="60" name="Text Box 5">
            <a:extLst>
              <a:ext uri="{FF2B5EF4-FFF2-40B4-BE49-F238E27FC236}">
                <a16:creationId xmlns:a16="http://schemas.microsoft.com/office/drawing/2014/main" id="{176AE718-58E8-CADE-929A-16B4325C335F}"/>
              </a:ext>
            </a:extLst>
          </p:cNvPr>
          <p:cNvSpPr txBox="1">
            <a:spLocks noChangeArrowheads="1"/>
          </p:cNvSpPr>
          <p:nvPr/>
        </p:nvSpPr>
        <p:spPr bwMode="auto">
          <a:xfrm>
            <a:off x="7931946" y="3650037"/>
            <a:ext cx="1733980" cy="549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defTabSz="914400" eaLnBrk="0" fontAlgn="base" hangingPunct="0">
              <a:lnSpc>
                <a:spcPct val="100000"/>
              </a:lnSpc>
              <a:spcBef>
                <a:spcPct val="0"/>
              </a:spcBef>
              <a:spcAft>
                <a:spcPct val="0"/>
              </a:spcAft>
              <a:buClrTx/>
              <a:buSzTx/>
              <a:buFontTx/>
              <a:buNone/>
              <a:tabLst/>
              <a:defRPr sz="1600" b="1">
                <a:solidFill>
                  <a:schemeClr val="tx1">
                    <a:lumMod val="50000"/>
                    <a:lumOff val="50000"/>
                  </a:schemeClr>
                </a:solidFill>
                <a:latin typeface="Century Gothic" panose="020B0502020202020204" pitchFamily="34" charset="0"/>
              </a:defRPr>
            </a:lvl1pPr>
          </a:lstStyle>
          <a:p>
            <a:r>
              <a:rPr lang="en-GB" altLang="en-US" dirty="0"/>
              <a:t>Birds</a:t>
            </a:r>
            <a:endParaRPr lang="en-US" altLang="en-US" dirty="0"/>
          </a:p>
        </p:txBody>
      </p:sp>
    </p:spTree>
    <p:extLst>
      <p:ext uri="{BB962C8B-B14F-4D97-AF65-F5344CB8AC3E}">
        <p14:creationId xmlns:p14="http://schemas.microsoft.com/office/powerpoint/2010/main" val="164103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C8318C-A5DA-40ED-B558-0F19BF1E36F7}"/>
              </a:ext>
            </a:extLst>
          </p:cNvPr>
          <p:cNvPicPr>
            <a:picLocks noChangeAspect="1"/>
          </p:cNvPicPr>
          <p:nvPr/>
        </p:nvPicPr>
        <p:blipFill>
          <a:blip r:embed="rId2">
            <a:alphaModFix amt="35000"/>
          </a:blip>
          <a:stretch>
            <a:fillRect/>
          </a:stretch>
        </p:blipFill>
        <p:spPr>
          <a:xfrm>
            <a:off x="4959888" y="90340"/>
            <a:ext cx="4867513" cy="6730763"/>
          </a:xfrm>
          <a:prstGeom prst="rect">
            <a:avLst/>
          </a:prstGeom>
        </p:spPr>
      </p:pic>
      <p:pic>
        <p:nvPicPr>
          <p:cNvPr id="16" name="Picture 15">
            <a:extLst>
              <a:ext uri="{FF2B5EF4-FFF2-40B4-BE49-F238E27FC236}">
                <a16:creationId xmlns:a16="http://schemas.microsoft.com/office/drawing/2014/main" id="{0C9507E7-FBD6-4936-927F-6A15FD5A4C16}"/>
              </a:ext>
            </a:extLst>
          </p:cNvPr>
          <p:cNvPicPr>
            <a:picLocks noChangeAspect="1"/>
          </p:cNvPicPr>
          <p:nvPr/>
        </p:nvPicPr>
        <p:blipFill>
          <a:blip r:embed="rId2">
            <a:alphaModFix amt="35000"/>
          </a:blip>
          <a:stretch>
            <a:fillRect/>
          </a:stretch>
        </p:blipFill>
        <p:spPr>
          <a:xfrm>
            <a:off x="70472" y="75197"/>
            <a:ext cx="4889416" cy="6761050"/>
          </a:xfrm>
          <a:prstGeom prst="rect">
            <a:avLst/>
          </a:prstGeom>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p:nvPr/>
        </p:nvCxnSpPr>
        <p:spPr>
          <a:xfrm>
            <a:off x="7931946" y="-4407083"/>
            <a:ext cx="0" cy="5386253"/>
          </a:xfrm>
          <a:prstGeom prst="line">
            <a:avLst/>
          </a:prstGeom>
          <a:effectLst>
            <a:softEdge rad="127000"/>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0D0390A-9459-4845-B50A-4D45258E26A3}"/>
              </a:ext>
            </a:extLst>
          </p:cNvPr>
          <p:cNvSpPr txBox="1"/>
          <p:nvPr/>
        </p:nvSpPr>
        <p:spPr>
          <a:xfrm>
            <a:off x="162539" y="1714252"/>
            <a:ext cx="4783574" cy="369332"/>
          </a:xfrm>
          <a:prstGeom prst="rect">
            <a:avLst/>
          </a:prstGeom>
          <a:noFill/>
        </p:spPr>
        <p:txBody>
          <a:bodyPr wrap="square" rtlCol="0">
            <a:spAutoFit/>
          </a:bodyPr>
          <a:lstStyle/>
          <a:p>
            <a:endParaRPr lang="en-GB" b="1" dirty="0">
              <a:solidFill>
                <a:schemeClr val="accent2">
                  <a:lumMod val="50000"/>
                </a:schemeClr>
              </a:solidFill>
              <a:latin typeface="Century Gothic" panose="020B0502020202020204" pitchFamily="34" charset="0"/>
            </a:endParaRPr>
          </a:p>
        </p:txBody>
      </p:sp>
      <p:pic>
        <p:nvPicPr>
          <p:cNvPr id="7" name="Picture 6" descr="Logo&#10;&#10;Description automatically generated">
            <a:extLst>
              <a:ext uri="{FF2B5EF4-FFF2-40B4-BE49-F238E27FC236}">
                <a16:creationId xmlns:a16="http://schemas.microsoft.com/office/drawing/2014/main" id="{50FDFF96-45AD-A3BB-0C4A-34485416A6B9}"/>
              </a:ext>
            </a:extLst>
          </p:cNvPr>
          <p:cNvPicPr>
            <a:picLocks noChangeAspect="1"/>
          </p:cNvPicPr>
          <p:nvPr/>
        </p:nvPicPr>
        <p:blipFill rotWithShape="1">
          <a:blip r:embed="rId3">
            <a:extLst>
              <a:ext uri="{28A0092B-C50C-407E-A947-70E740481C1C}">
                <a14:useLocalDpi xmlns:a14="http://schemas.microsoft.com/office/drawing/2010/main" val="0"/>
              </a:ext>
            </a:extLst>
          </a:blip>
          <a:srcRect b="21863"/>
          <a:stretch/>
        </p:blipFill>
        <p:spPr>
          <a:xfrm>
            <a:off x="5880765" y="360340"/>
            <a:ext cx="3104358" cy="1776178"/>
          </a:xfrm>
          <a:prstGeom prst="rect">
            <a:avLst/>
          </a:prstGeom>
        </p:spPr>
      </p:pic>
      <p:sp>
        <p:nvSpPr>
          <p:cNvPr id="8" name="TextBox 7">
            <a:extLst>
              <a:ext uri="{FF2B5EF4-FFF2-40B4-BE49-F238E27FC236}">
                <a16:creationId xmlns:a16="http://schemas.microsoft.com/office/drawing/2014/main" id="{F73327FF-28EC-B35B-A3DF-6A30CFE16EC5}"/>
              </a:ext>
            </a:extLst>
          </p:cNvPr>
          <p:cNvSpPr txBox="1"/>
          <p:nvPr/>
        </p:nvSpPr>
        <p:spPr>
          <a:xfrm>
            <a:off x="5708407" y="2095766"/>
            <a:ext cx="3541603" cy="523220"/>
          </a:xfrm>
          <a:prstGeom prst="rect">
            <a:avLst/>
          </a:prstGeom>
          <a:noFill/>
        </p:spPr>
        <p:txBody>
          <a:bodyPr wrap="square" rtlCol="0">
            <a:spAutoFit/>
          </a:bodyPr>
          <a:lstStyle/>
          <a:p>
            <a:pPr algn="ctr"/>
            <a:r>
              <a:rPr lang="en-GB" sz="2800" b="1" dirty="0">
                <a:solidFill>
                  <a:srgbClr val="1A9E98"/>
                </a:solidFill>
                <a:latin typeface="Century Gothic" panose="020B0502020202020204" pitchFamily="34" charset="0"/>
              </a:rPr>
              <a:t>Teachers Answers </a:t>
            </a:r>
            <a:endParaRPr lang="en-GB" sz="2800" dirty="0">
              <a:solidFill>
                <a:srgbClr val="1A9E98"/>
              </a:solidFill>
            </a:endParaRPr>
          </a:p>
        </p:txBody>
      </p:sp>
      <p:sp>
        <p:nvSpPr>
          <p:cNvPr id="9" name="TextBox 8">
            <a:extLst>
              <a:ext uri="{FF2B5EF4-FFF2-40B4-BE49-F238E27FC236}">
                <a16:creationId xmlns:a16="http://schemas.microsoft.com/office/drawing/2014/main" id="{DAA9C1F5-1E6E-A968-204C-3592EF1254C2}"/>
              </a:ext>
            </a:extLst>
          </p:cNvPr>
          <p:cNvSpPr txBox="1"/>
          <p:nvPr/>
        </p:nvSpPr>
        <p:spPr>
          <a:xfrm>
            <a:off x="4865091" y="2436829"/>
            <a:ext cx="5040909" cy="8280280"/>
          </a:xfrm>
          <a:prstGeom prst="rect">
            <a:avLst/>
          </a:prstGeom>
          <a:noFill/>
        </p:spPr>
        <p:txBody>
          <a:bodyPr wrap="square" rtlCol="0">
            <a:spAutoFit/>
          </a:bodyPr>
          <a:lstStyle/>
          <a:p>
            <a:pPr algn="ctr"/>
            <a:endParaRPr lang="en-GB" sz="1200" b="1" dirty="0">
              <a:solidFill>
                <a:schemeClr val="accent4">
                  <a:lumMod val="75000"/>
                </a:schemeClr>
              </a:solidFill>
              <a:latin typeface="Century Gothic" panose="020B0502020202020204" pitchFamily="34" charset="0"/>
            </a:endParaRPr>
          </a:p>
          <a:p>
            <a:pPr algn="ctr"/>
            <a:r>
              <a:rPr lang="en-GB" sz="1200" b="1" dirty="0">
                <a:solidFill>
                  <a:schemeClr val="tx1">
                    <a:lumMod val="95000"/>
                    <a:lumOff val="5000"/>
                  </a:schemeClr>
                </a:solidFill>
                <a:latin typeface="Century Gothic" panose="020B0502020202020204" pitchFamily="34" charset="0"/>
              </a:rPr>
              <a:t>Mammals    Birds    Amphibians    Fish    Reptiles  </a:t>
            </a:r>
          </a:p>
          <a:p>
            <a:pPr algn="ctr"/>
            <a:endParaRPr lang="en-GB" sz="1200" b="1" dirty="0">
              <a:solidFill>
                <a:schemeClr val="tx1">
                  <a:lumMod val="95000"/>
                  <a:lumOff val="5000"/>
                </a:schemeClr>
              </a:solidFill>
              <a:latin typeface="Century Gothic" panose="020B0502020202020204" pitchFamily="34" charset="0"/>
            </a:endParaRPr>
          </a:p>
          <a:p>
            <a:pPr algn="ctr"/>
            <a:r>
              <a:rPr lang="en-GB" sz="1200" b="1" dirty="0">
                <a:solidFill>
                  <a:schemeClr val="tx1">
                    <a:lumMod val="50000"/>
                    <a:lumOff val="50000"/>
                  </a:schemeClr>
                </a:solidFill>
                <a:latin typeface="Century Gothic" panose="020B0502020202020204" pitchFamily="34" charset="0"/>
              </a:rPr>
              <a:t>M</a:t>
            </a:r>
            <a:r>
              <a:rPr lang="en-GB" sz="1200" b="1" dirty="0">
                <a:solidFill>
                  <a:schemeClr val="tx1">
                    <a:lumMod val="95000"/>
                    <a:lumOff val="5000"/>
                  </a:schemeClr>
                </a:solidFill>
                <a:latin typeface="Century Gothic" panose="020B0502020202020204" pitchFamily="34" charset="0"/>
              </a:rPr>
              <a:t>ammals</a:t>
            </a:r>
          </a:p>
          <a:p>
            <a:pPr algn="ctr"/>
            <a:endParaRPr lang="en-GB" sz="500" b="1" dirty="0">
              <a:solidFill>
                <a:schemeClr val="tx1">
                  <a:lumMod val="95000"/>
                  <a:lumOff val="5000"/>
                </a:schemeClr>
              </a:solidFill>
              <a:latin typeface="Century Gothic" panose="020B0502020202020204" pitchFamily="34" charset="0"/>
            </a:endParaRPr>
          </a:p>
          <a:p>
            <a:pPr algn="ctr"/>
            <a:r>
              <a:rPr lang="en-GB" sz="1200" dirty="0">
                <a:solidFill>
                  <a:schemeClr val="tx1">
                    <a:lumMod val="95000"/>
                    <a:lumOff val="5000"/>
                  </a:schemeClr>
                </a:solidFill>
                <a:latin typeface="Century Gothic" panose="020B0502020202020204" pitchFamily="34" charset="0"/>
              </a:rPr>
              <a:t>Live young, fur,  warm blooded, drink babies milk</a:t>
            </a:r>
            <a:endParaRPr lang="en-GB" sz="1200" b="1" dirty="0">
              <a:solidFill>
                <a:schemeClr val="tx1">
                  <a:lumMod val="95000"/>
                  <a:lumOff val="5000"/>
                </a:schemeClr>
              </a:solidFill>
              <a:latin typeface="Century Gothic" panose="020B0502020202020204" pitchFamily="34" charset="0"/>
            </a:endParaRPr>
          </a:p>
          <a:p>
            <a:pPr algn="ctr"/>
            <a:endParaRPr lang="en-GB" sz="1200" b="1" dirty="0">
              <a:solidFill>
                <a:schemeClr val="tx1">
                  <a:lumMod val="95000"/>
                  <a:lumOff val="5000"/>
                </a:schemeClr>
              </a:solidFill>
              <a:latin typeface="Century Gothic" panose="020B0502020202020204" pitchFamily="34" charset="0"/>
            </a:endParaRPr>
          </a:p>
          <a:p>
            <a:pPr algn="ctr"/>
            <a:r>
              <a:rPr lang="en-GB" sz="1200" b="1" dirty="0">
                <a:solidFill>
                  <a:schemeClr val="tx1">
                    <a:lumMod val="50000"/>
                    <a:lumOff val="50000"/>
                  </a:schemeClr>
                </a:solidFill>
                <a:latin typeface="Century Gothic" panose="020B0502020202020204" pitchFamily="34" charset="0"/>
              </a:rPr>
              <a:t>R</a:t>
            </a:r>
            <a:r>
              <a:rPr lang="en-GB" sz="1200" b="1" dirty="0">
                <a:solidFill>
                  <a:schemeClr val="tx1">
                    <a:lumMod val="95000"/>
                    <a:lumOff val="5000"/>
                  </a:schemeClr>
                </a:solidFill>
                <a:latin typeface="Century Gothic" panose="020B0502020202020204" pitchFamily="34" charset="0"/>
              </a:rPr>
              <a:t>eptiles  </a:t>
            </a:r>
          </a:p>
          <a:p>
            <a:pPr algn="ctr"/>
            <a:endParaRPr lang="en-GB" sz="600" b="1" dirty="0">
              <a:solidFill>
                <a:schemeClr val="tx1">
                  <a:lumMod val="95000"/>
                  <a:lumOff val="5000"/>
                </a:schemeClr>
              </a:solidFill>
              <a:latin typeface="Century Gothic" panose="020B0502020202020204" pitchFamily="34" charset="0"/>
            </a:endParaRPr>
          </a:p>
          <a:p>
            <a:pPr algn="ctr"/>
            <a:r>
              <a:rPr lang="en-GB" sz="1200" dirty="0">
                <a:solidFill>
                  <a:schemeClr val="tx1">
                    <a:lumMod val="95000"/>
                    <a:lumOff val="5000"/>
                  </a:schemeClr>
                </a:solidFill>
                <a:latin typeface="Century Gothic" panose="020B0502020202020204" pitchFamily="34" charset="0"/>
              </a:rPr>
              <a:t>Cold blooded, Lay soft shell egg, dry scales, cold blooded</a:t>
            </a:r>
          </a:p>
          <a:p>
            <a:pPr algn="ctr"/>
            <a:endParaRPr lang="en-GB" sz="1200" b="1" dirty="0">
              <a:solidFill>
                <a:schemeClr val="tx1">
                  <a:lumMod val="95000"/>
                  <a:lumOff val="5000"/>
                </a:schemeClr>
              </a:solidFill>
              <a:latin typeface="Century Gothic" panose="020B0502020202020204" pitchFamily="34" charset="0"/>
            </a:endParaRPr>
          </a:p>
          <a:p>
            <a:pPr marL="142875" marR="0" indent="-142875" algn="ctr">
              <a:lnSpc>
                <a:spcPct val="119000"/>
              </a:lnSpc>
              <a:spcBef>
                <a:spcPts val="0"/>
              </a:spcBef>
              <a:spcAft>
                <a:spcPts val="600"/>
              </a:spcAft>
            </a:pPr>
            <a:r>
              <a:rPr lang="en-GB" sz="1200" b="1" dirty="0">
                <a:solidFill>
                  <a:schemeClr val="tx1">
                    <a:lumMod val="50000"/>
                    <a:lumOff val="50000"/>
                  </a:schemeClr>
                </a:solidFill>
                <a:latin typeface="Century Gothic" panose="020B0502020202020204" pitchFamily="34" charset="0"/>
              </a:rPr>
              <a:t>F</a:t>
            </a:r>
            <a:r>
              <a:rPr lang="en-GB" sz="1200" b="1" dirty="0">
                <a:solidFill>
                  <a:schemeClr val="tx1">
                    <a:lumMod val="95000"/>
                    <a:lumOff val="5000"/>
                  </a:schemeClr>
                </a:solidFill>
                <a:latin typeface="Century Gothic" panose="020B0502020202020204" pitchFamily="34" charset="0"/>
              </a:rPr>
              <a:t>ish  </a:t>
            </a:r>
          </a:p>
          <a:p>
            <a:pPr marL="142875" indent="-142875" algn="ctr">
              <a:lnSpc>
                <a:spcPct val="119000"/>
              </a:lnSpc>
              <a:spcAft>
                <a:spcPts val="600"/>
              </a:spcAft>
            </a:pPr>
            <a:r>
              <a:rPr lang="en-GB" sz="1200" dirty="0">
                <a:solidFill>
                  <a:schemeClr val="tx1">
                    <a:lumMod val="95000"/>
                    <a:lumOff val="5000"/>
                  </a:schemeClr>
                </a:solidFill>
                <a:latin typeface="Century Gothic" panose="020B0502020202020204" pitchFamily="34" charset="0"/>
              </a:rPr>
              <a:t>Soft squishy eggs, </a:t>
            </a:r>
            <a:r>
              <a:rPr lang="en-GB" altLang="en-US" sz="1200" dirty="0">
                <a:solidFill>
                  <a:schemeClr val="tx1">
                    <a:lumMod val="95000"/>
                    <a:lumOff val="5000"/>
                  </a:schemeClr>
                </a:solidFill>
                <a:latin typeface="Century Gothic" panose="020B0502020202020204" pitchFamily="34" charset="0"/>
              </a:rPr>
              <a:t>Breathe underwater using gills, cold blooded, Have scales and fins</a:t>
            </a:r>
            <a:endParaRPr lang="en-GB" sz="1200" dirty="0">
              <a:solidFill>
                <a:schemeClr val="tx1">
                  <a:lumMod val="95000"/>
                  <a:lumOff val="5000"/>
                </a:schemeClr>
              </a:solidFill>
              <a:latin typeface="Century Gothic" panose="020B0502020202020204" pitchFamily="34" charset="0"/>
            </a:endParaRPr>
          </a:p>
          <a:p>
            <a:pPr marL="142875" marR="0" indent="-142875" algn="ctr">
              <a:lnSpc>
                <a:spcPct val="119000"/>
              </a:lnSpc>
              <a:spcBef>
                <a:spcPts val="0"/>
              </a:spcBef>
              <a:spcAft>
                <a:spcPts val="600"/>
              </a:spcAft>
            </a:pPr>
            <a:r>
              <a:rPr lang="en-GB" sz="1200" b="1" dirty="0">
                <a:solidFill>
                  <a:schemeClr val="tx1">
                    <a:lumMod val="50000"/>
                    <a:lumOff val="50000"/>
                  </a:schemeClr>
                </a:solidFill>
                <a:latin typeface="Century Gothic" panose="020B0502020202020204" pitchFamily="34" charset="0"/>
              </a:rPr>
              <a:t>A</a:t>
            </a:r>
            <a:r>
              <a:rPr lang="en-GB" sz="1200" b="1" dirty="0">
                <a:solidFill>
                  <a:schemeClr val="tx1">
                    <a:lumMod val="95000"/>
                    <a:lumOff val="5000"/>
                  </a:schemeClr>
                </a:solidFill>
                <a:latin typeface="Century Gothic" panose="020B0502020202020204" pitchFamily="34" charset="0"/>
              </a:rPr>
              <a:t>mphibians  </a:t>
            </a:r>
          </a:p>
          <a:p>
            <a:pPr marL="142875" indent="-142875" algn="ctr">
              <a:lnSpc>
                <a:spcPct val="119000"/>
              </a:lnSpc>
              <a:spcAft>
                <a:spcPts val="600"/>
              </a:spcAft>
            </a:pPr>
            <a:r>
              <a:rPr lang="en-GB" sz="1200" dirty="0">
                <a:solidFill>
                  <a:schemeClr val="tx1">
                    <a:lumMod val="95000"/>
                    <a:lumOff val="5000"/>
                  </a:schemeClr>
                </a:solidFill>
                <a:latin typeface="Century Gothic" panose="020B0502020202020204" pitchFamily="34" charset="0"/>
              </a:rPr>
              <a:t>Can have tad poles,</a:t>
            </a:r>
            <a:r>
              <a:rPr lang="en-GB" altLang="en-US" sz="1200" dirty="0">
                <a:solidFill>
                  <a:schemeClr val="tx1">
                    <a:lumMod val="95000"/>
                    <a:lumOff val="5000"/>
                  </a:schemeClr>
                </a:solidFill>
                <a:latin typeface="Century Gothic" panose="020B0502020202020204" pitchFamily="34" charset="0"/>
              </a:rPr>
              <a:t> Live on land &amp; in water, moist skin, cold blooded</a:t>
            </a:r>
            <a:endParaRPr lang="en-GB" sz="1200" dirty="0">
              <a:solidFill>
                <a:schemeClr val="tx1">
                  <a:lumMod val="95000"/>
                  <a:lumOff val="5000"/>
                </a:schemeClr>
              </a:solidFill>
              <a:latin typeface="Century Gothic" panose="020B0502020202020204" pitchFamily="34" charset="0"/>
            </a:endParaRPr>
          </a:p>
          <a:p>
            <a:pPr marL="142875" marR="0" indent="-142875" algn="ctr">
              <a:lnSpc>
                <a:spcPct val="119000"/>
              </a:lnSpc>
              <a:spcBef>
                <a:spcPts val="0"/>
              </a:spcBef>
              <a:spcAft>
                <a:spcPts val="600"/>
              </a:spcAft>
            </a:pPr>
            <a:r>
              <a:rPr lang="en-GB" sz="1200" b="1" dirty="0">
                <a:solidFill>
                  <a:schemeClr val="tx1">
                    <a:lumMod val="50000"/>
                    <a:lumOff val="50000"/>
                  </a:schemeClr>
                </a:solidFill>
                <a:latin typeface="Century Gothic" panose="020B0502020202020204" pitchFamily="34" charset="0"/>
              </a:rPr>
              <a:t>B</a:t>
            </a:r>
            <a:r>
              <a:rPr lang="en-GB" sz="1200" b="1" dirty="0">
                <a:solidFill>
                  <a:schemeClr val="tx1">
                    <a:lumMod val="95000"/>
                    <a:lumOff val="5000"/>
                  </a:schemeClr>
                </a:solidFill>
                <a:latin typeface="Century Gothic" panose="020B0502020202020204" pitchFamily="34" charset="0"/>
              </a:rPr>
              <a:t>irds</a:t>
            </a:r>
          </a:p>
          <a:p>
            <a:pPr marL="142875" marR="0" indent="-142875" algn="ctr">
              <a:lnSpc>
                <a:spcPct val="119000"/>
              </a:lnSpc>
              <a:spcBef>
                <a:spcPts val="0"/>
              </a:spcBef>
              <a:spcAft>
                <a:spcPts val="600"/>
              </a:spcAft>
            </a:pPr>
            <a:r>
              <a:rPr lang="en-GB" sz="1200" dirty="0">
                <a:solidFill>
                  <a:schemeClr val="tx1">
                    <a:lumMod val="95000"/>
                    <a:lumOff val="5000"/>
                  </a:schemeClr>
                </a:solidFill>
                <a:latin typeface="Century Gothic" panose="020B0502020202020204" pitchFamily="34" charset="0"/>
              </a:rPr>
              <a:t>Have a beak, warm blooded, Lay hard eggs</a:t>
            </a:r>
          </a:p>
          <a:p>
            <a:pPr marL="142875" marR="0" indent="-142875" algn="ctr">
              <a:lnSpc>
                <a:spcPct val="119000"/>
              </a:lnSpc>
              <a:spcBef>
                <a:spcPts val="0"/>
              </a:spcBef>
              <a:spcAft>
                <a:spcPts val="600"/>
              </a:spcAft>
            </a:pPr>
            <a:endParaRPr lang="en-GB" sz="1200" b="1" dirty="0">
              <a:solidFill>
                <a:schemeClr val="tx1">
                  <a:lumMod val="95000"/>
                  <a:lumOff val="5000"/>
                </a:schemeClr>
              </a:solidFill>
              <a:latin typeface="Century Gothic" panose="020B0502020202020204" pitchFamily="34" charset="0"/>
            </a:endParaRPr>
          </a:p>
          <a:p>
            <a:pPr marL="142875" marR="0" indent="-142875" algn="ctr">
              <a:lnSpc>
                <a:spcPct val="119000"/>
              </a:lnSpc>
              <a:spcBef>
                <a:spcPts val="0"/>
              </a:spcBef>
              <a:spcAft>
                <a:spcPts val="600"/>
              </a:spcAft>
            </a:pPr>
            <a:r>
              <a:rPr lang="en-GB" sz="1200" b="1" dirty="0">
                <a:solidFill>
                  <a:srgbClr val="328AB2"/>
                </a:solidFill>
                <a:latin typeface="Century Gothic" panose="020B0502020202020204" pitchFamily="34" charset="0"/>
              </a:rPr>
              <a:t>  </a:t>
            </a:r>
          </a:p>
          <a:p>
            <a:pPr algn="ctr"/>
            <a:endParaRPr lang="en-GB" sz="1200" b="1" dirty="0">
              <a:solidFill>
                <a:schemeClr val="accent4">
                  <a:lumMod val="75000"/>
                </a:schemeClr>
              </a:solidFill>
              <a:latin typeface="Century Gothic" panose="020B0502020202020204" pitchFamily="34" charset="0"/>
            </a:endParaRPr>
          </a:p>
          <a:p>
            <a:pPr algn="ctr"/>
            <a:endParaRPr lang="en-GB" sz="1200" b="1" dirty="0">
              <a:solidFill>
                <a:schemeClr val="accent4">
                  <a:lumMod val="75000"/>
                </a:schemeClr>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rgbClr val="328AB2"/>
              </a:solidFill>
              <a:latin typeface="Century Gothic" panose="020B0502020202020204" pitchFamily="34" charset="0"/>
            </a:endParaRPr>
          </a:p>
          <a:p>
            <a:pPr algn="ctr"/>
            <a:endParaRPr lang="en-GB" b="1" dirty="0">
              <a:solidFill>
                <a:schemeClr val="accent2">
                  <a:lumMod val="75000"/>
                </a:schemeClr>
              </a:solidFill>
              <a:latin typeface="Century Gothic" panose="020B0502020202020204" pitchFamily="34" charset="0"/>
            </a:endParaRPr>
          </a:p>
          <a:p>
            <a:pPr algn="ctr"/>
            <a:endParaRPr lang="en-GB" b="1" dirty="0">
              <a:solidFill>
                <a:schemeClr val="accent2">
                  <a:lumMod val="75000"/>
                </a:schemeClr>
              </a:solidFill>
              <a:latin typeface="Century Gothic" panose="020B0502020202020204" pitchFamily="34" charset="0"/>
            </a:endParaRPr>
          </a:p>
          <a:p>
            <a:pPr algn="ctr"/>
            <a:endParaRPr lang="en-GB" b="1" dirty="0">
              <a:solidFill>
                <a:schemeClr val="accent2">
                  <a:lumMod val="75000"/>
                </a:schemeClr>
              </a:solidFill>
              <a:latin typeface="Century Gothic" panose="020B0502020202020204" pitchFamily="34" charset="0"/>
            </a:endParaRPr>
          </a:p>
          <a:p>
            <a:pPr algn="ctr"/>
            <a:endParaRPr lang="en-GB" dirty="0">
              <a:solidFill>
                <a:schemeClr val="accent2">
                  <a:lumMod val="50000"/>
                </a:schemeClr>
              </a:solidFill>
              <a:latin typeface="Century Gothic" panose="020B0502020202020204" pitchFamily="34" charset="0"/>
            </a:endParaRPr>
          </a:p>
          <a:p>
            <a:endParaRPr lang="en-GB" b="1" dirty="0">
              <a:solidFill>
                <a:schemeClr val="accent4">
                  <a:lumMod val="75000"/>
                </a:schemeClr>
              </a:solidFill>
              <a:latin typeface="Century Gothic" panose="020B0502020202020204" pitchFamily="34" charset="0"/>
            </a:endParaRPr>
          </a:p>
          <a:p>
            <a:endParaRPr lang="en-GB" b="1" dirty="0">
              <a:solidFill>
                <a:schemeClr val="accent4">
                  <a:lumMod val="75000"/>
                </a:schemeClr>
              </a:solidFill>
              <a:latin typeface="Century Gothic" panose="020B0502020202020204" pitchFamily="34" charset="0"/>
            </a:endParaRPr>
          </a:p>
          <a:p>
            <a:endParaRPr lang="en-GB" b="1" dirty="0">
              <a:latin typeface="Century Gothic" panose="020B0502020202020204" pitchFamily="34" charset="0"/>
            </a:endParaRPr>
          </a:p>
        </p:txBody>
      </p:sp>
      <p:sp>
        <p:nvSpPr>
          <p:cNvPr id="2" name="TextBox 1">
            <a:extLst>
              <a:ext uri="{FF2B5EF4-FFF2-40B4-BE49-F238E27FC236}">
                <a16:creationId xmlns:a16="http://schemas.microsoft.com/office/drawing/2014/main" id="{C5813744-9B4A-AB5C-C804-D0FBD159CA08}"/>
              </a:ext>
            </a:extLst>
          </p:cNvPr>
          <p:cNvSpPr txBox="1"/>
          <p:nvPr/>
        </p:nvSpPr>
        <p:spPr>
          <a:xfrm>
            <a:off x="-60789" y="281031"/>
            <a:ext cx="5339918" cy="5056512"/>
          </a:xfrm>
          <a:prstGeom prst="rect">
            <a:avLst/>
          </a:prstGeom>
          <a:noFill/>
        </p:spPr>
        <p:txBody>
          <a:bodyPr wrap="square">
            <a:spAutoFit/>
          </a:bodyPr>
          <a:lstStyle/>
          <a:p>
            <a:pPr marL="142875" marR="0" indent="-142875" algn="ctr">
              <a:lnSpc>
                <a:spcPct val="119000"/>
              </a:lnSpc>
              <a:spcBef>
                <a:spcPts val="0"/>
              </a:spcBef>
              <a:spcAft>
                <a:spcPts val="600"/>
              </a:spcAft>
            </a:pPr>
            <a:r>
              <a:rPr lang="en-GB" sz="1400" b="1" dirty="0">
                <a:solidFill>
                  <a:schemeClr val="tx1">
                    <a:lumMod val="95000"/>
                    <a:lumOff val="5000"/>
                  </a:schemeClr>
                </a:solidFill>
                <a:latin typeface="Century Gothic" panose="020B0502020202020204" pitchFamily="34" charset="0"/>
              </a:rPr>
              <a:t>Can you draw a picture of an animal that </a:t>
            </a:r>
          </a:p>
          <a:p>
            <a:pPr marL="142875" marR="0" indent="-142875" algn="ctr">
              <a:lnSpc>
                <a:spcPct val="119000"/>
              </a:lnSpc>
              <a:spcBef>
                <a:spcPts val="0"/>
              </a:spcBef>
              <a:spcAft>
                <a:spcPts val="600"/>
              </a:spcAft>
            </a:pPr>
            <a:r>
              <a:rPr lang="en-GB" sz="1400" b="1" dirty="0">
                <a:solidFill>
                  <a:schemeClr val="tx1">
                    <a:lumMod val="95000"/>
                    <a:lumOff val="5000"/>
                  </a:schemeClr>
                </a:solidFill>
                <a:latin typeface="Century Gothic" panose="020B0502020202020204" pitchFamily="34" charset="0"/>
              </a:rPr>
              <a:t>belongs in each group </a:t>
            </a:r>
          </a:p>
          <a:p>
            <a:pPr marL="142875" marR="0" indent="-142875" algn="ctr">
              <a:lnSpc>
                <a:spcPct val="119000"/>
              </a:lnSpc>
              <a:spcBef>
                <a:spcPts val="0"/>
              </a:spcBef>
              <a:spcAft>
                <a:spcPts val="600"/>
              </a:spcAft>
            </a:pPr>
            <a:r>
              <a:rPr lang="en-GB" sz="1400" b="1" dirty="0">
                <a:solidFill>
                  <a:schemeClr val="tx1">
                    <a:lumMod val="95000"/>
                    <a:lumOff val="5000"/>
                  </a:schemeClr>
                </a:solidFill>
                <a:latin typeface="Century Gothic" panose="020B0502020202020204" pitchFamily="34" charset="0"/>
              </a:rPr>
              <a:t>(hint, an amphibian is a frog)</a:t>
            </a:r>
          </a:p>
          <a:p>
            <a:pPr marL="142875" marR="0" indent="-142875" algn="l">
              <a:lnSpc>
                <a:spcPct val="119000"/>
              </a:lnSpc>
              <a:spcBef>
                <a:spcPts val="0"/>
              </a:spcBef>
              <a:spcAft>
                <a:spcPts val="600"/>
              </a:spcAft>
            </a:pPr>
            <a:r>
              <a:rPr lang="en-GB" sz="1600" b="1" dirty="0">
                <a:solidFill>
                  <a:schemeClr val="tx1">
                    <a:lumMod val="50000"/>
                    <a:lumOff val="50000"/>
                  </a:schemeClr>
                </a:solidFill>
                <a:latin typeface="Century Gothic" panose="020B0502020202020204" pitchFamily="34" charset="0"/>
              </a:rPr>
              <a:t>		     </a:t>
            </a:r>
          </a:p>
          <a:p>
            <a:pPr marL="142875" marR="0" indent="-142875" algn="l">
              <a:lnSpc>
                <a:spcPct val="119000"/>
              </a:lnSpc>
              <a:spcBef>
                <a:spcPts val="0"/>
              </a:spcBef>
              <a:spcAft>
                <a:spcPts val="600"/>
              </a:spcAft>
            </a:pPr>
            <a:r>
              <a:rPr lang="en-GB" sz="1600" b="1" dirty="0">
                <a:solidFill>
                  <a:schemeClr val="tx1">
                    <a:lumMod val="50000"/>
                    <a:lumOff val="50000"/>
                  </a:schemeClr>
                </a:solidFill>
                <a:latin typeface="Century Gothic" panose="020B0502020202020204" pitchFamily="34" charset="0"/>
              </a:rPr>
              <a:t>              Mammal                  	            Birds	   </a:t>
            </a:r>
          </a:p>
          <a:p>
            <a:pPr marL="142875" marR="0" indent="-142875" algn="l">
              <a:lnSpc>
                <a:spcPct val="119000"/>
              </a:lnSpc>
              <a:spcBef>
                <a:spcPts val="0"/>
              </a:spcBef>
              <a:spcAft>
                <a:spcPts val="600"/>
              </a:spcAft>
            </a:pPr>
            <a:endParaRPr lang="en-GB" sz="1600" b="1" dirty="0">
              <a:solidFill>
                <a:schemeClr val="tx1">
                  <a:lumMod val="95000"/>
                  <a:lumOff val="5000"/>
                </a:schemeClr>
              </a:solidFill>
              <a:latin typeface="Century Gothic" panose="020B0502020202020204" pitchFamily="34" charset="0"/>
            </a:endParaRPr>
          </a:p>
          <a:p>
            <a:pPr marL="142875" marR="0" indent="-142875" algn="l">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                 </a:t>
            </a:r>
          </a:p>
          <a:p>
            <a:pPr marL="142875" marR="0" indent="-142875" algn="l">
              <a:lnSpc>
                <a:spcPct val="119000"/>
              </a:lnSpc>
              <a:spcBef>
                <a:spcPts val="0"/>
              </a:spcBef>
              <a:spcAft>
                <a:spcPts val="600"/>
              </a:spcAft>
            </a:pPr>
            <a:endParaRPr lang="en-GB" sz="1600" b="1" dirty="0">
              <a:solidFill>
                <a:schemeClr val="tx1">
                  <a:lumMod val="95000"/>
                  <a:lumOff val="5000"/>
                </a:schemeClr>
              </a:solidFill>
              <a:latin typeface="Century Gothic" panose="020B0502020202020204" pitchFamily="34" charset="0"/>
            </a:endParaRPr>
          </a:p>
          <a:p>
            <a:pPr marL="142875" marR="0" indent="-142875" algn="l">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					       </a:t>
            </a:r>
            <a:r>
              <a:rPr lang="en-GB" sz="1600" b="1" dirty="0">
                <a:solidFill>
                  <a:schemeClr val="tx1">
                    <a:lumMod val="50000"/>
                    <a:lumOff val="50000"/>
                  </a:schemeClr>
                </a:solidFill>
                <a:latin typeface="Century Gothic" panose="020B0502020202020204" pitchFamily="34" charset="0"/>
              </a:rPr>
              <a:t>Fish</a:t>
            </a:r>
            <a:r>
              <a:rPr lang="en-GB" sz="1600" b="1" dirty="0">
                <a:solidFill>
                  <a:schemeClr val="tx1">
                    <a:lumMod val="95000"/>
                    <a:lumOff val="5000"/>
                  </a:schemeClr>
                </a:solidFill>
                <a:latin typeface="Century Gothic" panose="020B0502020202020204" pitchFamily="34" charset="0"/>
              </a:rPr>
              <a:t>			                 	  </a:t>
            </a:r>
          </a:p>
          <a:p>
            <a:pPr marL="142875" marR="0" indent="-142875" algn="l">
              <a:lnSpc>
                <a:spcPct val="119000"/>
              </a:lnSpc>
              <a:spcBef>
                <a:spcPts val="0"/>
              </a:spcBef>
              <a:spcAft>
                <a:spcPts val="600"/>
              </a:spcAft>
            </a:pPr>
            <a:endParaRPr lang="en-GB" sz="1600" b="1" dirty="0">
              <a:solidFill>
                <a:schemeClr val="tx1">
                  <a:lumMod val="95000"/>
                  <a:lumOff val="5000"/>
                </a:schemeClr>
              </a:solidFill>
              <a:latin typeface="Century Gothic" panose="020B0502020202020204" pitchFamily="34" charset="0"/>
            </a:endParaRPr>
          </a:p>
          <a:p>
            <a:pPr marL="142875" marR="0" indent="-142875" algn="l">
              <a:lnSpc>
                <a:spcPct val="119000"/>
              </a:lnSpc>
              <a:spcBef>
                <a:spcPts val="0"/>
              </a:spcBef>
              <a:spcAft>
                <a:spcPts val="600"/>
              </a:spcAft>
            </a:pPr>
            <a:endParaRPr lang="en-GB" sz="1600" b="1" dirty="0">
              <a:solidFill>
                <a:schemeClr val="tx1">
                  <a:lumMod val="95000"/>
                  <a:lumOff val="5000"/>
                </a:schemeClr>
              </a:solidFill>
              <a:latin typeface="Century Gothic" panose="020B0502020202020204" pitchFamily="34" charset="0"/>
            </a:endParaRPr>
          </a:p>
          <a:p>
            <a:pPr marL="142875" marR="0" indent="-142875" algn="l">
              <a:lnSpc>
                <a:spcPct val="119000"/>
              </a:lnSpc>
              <a:spcBef>
                <a:spcPts val="0"/>
              </a:spcBef>
              <a:spcAft>
                <a:spcPts val="600"/>
              </a:spcAft>
            </a:pPr>
            <a:endParaRPr lang="en-GB" sz="1600" b="1" dirty="0">
              <a:solidFill>
                <a:schemeClr val="tx1">
                  <a:lumMod val="95000"/>
                  <a:lumOff val="5000"/>
                </a:schemeClr>
              </a:solidFill>
              <a:latin typeface="Century Gothic" panose="020B0502020202020204" pitchFamily="34" charset="0"/>
            </a:endParaRPr>
          </a:p>
          <a:p>
            <a:pPr marL="142875" marR="0" indent="-142875" algn="l">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		    </a:t>
            </a:r>
            <a:r>
              <a:rPr lang="en-GB" sz="1600" b="1" dirty="0">
                <a:solidFill>
                  <a:schemeClr val="tx1">
                    <a:lumMod val="50000"/>
                    <a:lumOff val="50000"/>
                  </a:schemeClr>
                </a:solidFill>
                <a:latin typeface="Century Gothic" panose="020B0502020202020204" pitchFamily="34" charset="0"/>
              </a:rPr>
              <a:t>Amphibian             	          Reptiles</a:t>
            </a:r>
          </a:p>
          <a:p>
            <a:pPr marL="0" marR="0" indent="0" algn="l">
              <a:lnSpc>
                <a:spcPct val="119000"/>
              </a:lnSpc>
              <a:spcBef>
                <a:spcPts val="0"/>
              </a:spcBef>
              <a:spcAft>
                <a:spcPts val="600"/>
              </a:spcAft>
            </a:pPr>
            <a:r>
              <a:rPr lang="en-GB" sz="1600" b="1" dirty="0">
                <a:solidFill>
                  <a:schemeClr val="tx1">
                    <a:lumMod val="95000"/>
                    <a:lumOff val="5000"/>
                  </a:schemeClr>
                </a:solidFill>
                <a:latin typeface="Century Gothic" panose="020B0502020202020204" pitchFamily="34" charset="0"/>
              </a:rPr>
              <a:t> </a:t>
            </a:r>
          </a:p>
        </p:txBody>
      </p:sp>
      <p:sp>
        <p:nvSpPr>
          <p:cNvPr id="3" name="Rectangle 2">
            <a:extLst>
              <a:ext uri="{FF2B5EF4-FFF2-40B4-BE49-F238E27FC236}">
                <a16:creationId xmlns:a16="http://schemas.microsoft.com/office/drawing/2014/main" id="{6EB91FD9-96F5-771E-9FE6-9585F5B6230E}"/>
              </a:ext>
            </a:extLst>
          </p:cNvPr>
          <p:cNvSpPr/>
          <p:nvPr/>
        </p:nvSpPr>
        <p:spPr>
          <a:xfrm>
            <a:off x="431086" y="1644771"/>
            <a:ext cx="1667312" cy="1453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74218C-B5E6-C628-4B41-1AFA8FCA9B92}"/>
              </a:ext>
            </a:extLst>
          </p:cNvPr>
          <p:cNvSpPr/>
          <p:nvPr/>
        </p:nvSpPr>
        <p:spPr>
          <a:xfrm>
            <a:off x="2846822" y="1644771"/>
            <a:ext cx="1667312" cy="1453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4253818-2380-0F43-F72D-799567C57458}"/>
              </a:ext>
            </a:extLst>
          </p:cNvPr>
          <p:cNvSpPr/>
          <p:nvPr/>
        </p:nvSpPr>
        <p:spPr>
          <a:xfrm>
            <a:off x="1615604" y="3098105"/>
            <a:ext cx="1667312" cy="1453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AB56858-C0A0-4233-712C-619959655F5A}"/>
              </a:ext>
            </a:extLst>
          </p:cNvPr>
          <p:cNvSpPr/>
          <p:nvPr/>
        </p:nvSpPr>
        <p:spPr>
          <a:xfrm>
            <a:off x="431086" y="4551439"/>
            <a:ext cx="1667312" cy="1453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C49275-68EB-C5FB-15F0-933C305700E5}"/>
              </a:ext>
            </a:extLst>
          </p:cNvPr>
          <p:cNvSpPr/>
          <p:nvPr/>
        </p:nvSpPr>
        <p:spPr>
          <a:xfrm>
            <a:off x="2904142" y="4551439"/>
            <a:ext cx="1667312" cy="1453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717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469</Words>
  <Application>Microsoft Office PowerPoint</Application>
  <PresentationFormat>A4 Paper (210x297 mm)</PresentationFormat>
  <Paragraphs>138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Moore</dc:creator>
  <cp:lastModifiedBy>Ben Poole</cp:lastModifiedBy>
  <cp:revision>60</cp:revision>
  <cp:lastPrinted>2022-05-02T14:44:08Z</cp:lastPrinted>
  <dcterms:created xsi:type="dcterms:W3CDTF">2021-12-07T12:42:43Z</dcterms:created>
  <dcterms:modified xsi:type="dcterms:W3CDTF">2023-03-07T15:51:00Z</dcterms:modified>
</cp:coreProperties>
</file>