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9" r:id="rId4"/>
  </p:sldIdLst>
  <p:sldSz cx="9906000" cy="6858000" type="A4"/>
  <p:notesSz cx="7011988" cy="92979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E98"/>
    <a:srgbClr val="FFFFFF"/>
    <a:srgbClr val="328AB2"/>
    <a:srgbClr val="FF6600"/>
    <a:srgbClr val="660066"/>
    <a:srgbClr val="990099"/>
    <a:srgbClr val="CC3399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7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6596-2460-4047-9E9C-B390393789C1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109B-49C0-492E-AC9A-D858B5A95E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29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6596-2460-4047-9E9C-B390393789C1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109B-49C0-492E-AC9A-D858B5A95E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34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6596-2460-4047-9E9C-B390393789C1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109B-49C0-492E-AC9A-D858B5A95E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14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6596-2460-4047-9E9C-B390393789C1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109B-49C0-492E-AC9A-D858B5A95E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99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6596-2460-4047-9E9C-B390393789C1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109B-49C0-492E-AC9A-D858B5A95E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789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6596-2460-4047-9E9C-B390393789C1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109B-49C0-492E-AC9A-D858B5A95E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82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6596-2460-4047-9E9C-B390393789C1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109B-49C0-492E-AC9A-D858B5A95E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01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6596-2460-4047-9E9C-B390393789C1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109B-49C0-492E-AC9A-D858B5A95E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853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6596-2460-4047-9E9C-B390393789C1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109B-49C0-492E-AC9A-D858B5A95E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434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6596-2460-4047-9E9C-B390393789C1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109B-49C0-492E-AC9A-D858B5A95E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54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6596-2460-4047-9E9C-B390393789C1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109B-49C0-492E-AC9A-D858B5A95E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795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86596-2460-4047-9E9C-B390393789C1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109B-49C0-492E-AC9A-D858B5A95E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15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DF053118-7E13-4E66-85F0-23C5A67469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954238" y="96950"/>
            <a:ext cx="4889416" cy="6761050"/>
          </a:xfrm>
          <a:prstGeom prst="rect">
            <a:avLst/>
          </a:prstGeom>
        </p:spPr>
      </p:pic>
      <p:pic>
        <p:nvPicPr>
          <p:cNvPr id="1030" name="Picture 6" descr="Jungle Leaves Border Images, Stock Photos &amp;amp; Vectors | Shutterstock">
            <a:extLst>
              <a:ext uri="{FF2B5EF4-FFF2-40B4-BE49-F238E27FC236}">
                <a16:creationId xmlns:a16="http://schemas.microsoft.com/office/drawing/2014/main" id="{11BEA9A9-4FDA-47BB-BB70-614CCA4706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3"/>
          <a:stretch/>
        </p:blipFill>
        <p:spPr bwMode="auto">
          <a:xfrm>
            <a:off x="79322" y="19657"/>
            <a:ext cx="4890652" cy="6761018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1C1794-32D0-4478-B273-6C60E7096128}"/>
              </a:ext>
            </a:extLst>
          </p:cNvPr>
          <p:cNvSpPr/>
          <p:nvPr/>
        </p:nvSpPr>
        <p:spPr>
          <a:xfrm>
            <a:off x="62345" y="48491"/>
            <a:ext cx="9781309" cy="67610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F1A799-D951-4662-A49E-C254C1BB8B6E}"/>
              </a:ext>
            </a:extLst>
          </p:cNvPr>
          <p:cNvCxnSpPr>
            <a:stCxn id="4" idx="0"/>
            <a:endCxn id="4" idx="2"/>
          </p:cNvCxnSpPr>
          <p:nvPr/>
        </p:nvCxnSpPr>
        <p:spPr>
          <a:xfrm>
            <a:off x="4953000" y="48491"/>
            <a:ext cx="0" cy="67610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14BDDE-D822-434C-84CE-733D02E802D5}"/>
              </a:ext>
            </a:extLst>
          </p:cNvPr>
          <p:cNvSpPr txBox="1"/>
          <p:nvPr/>
        </p:nvSpPr>
        <p:spPr>
          <a:xfrm>
            <a:off x="648701" y="2787013"/>
            <a:ext cx="37167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African Animal</a:t>
            </a:r>
          </a:p>
          <a:p>
            <a:pPr algn="ctr"/>
            <a:r>
              <a:rPr lang="en-GB" sz="3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Foot safari</a:t>
            </a:r>
          </a:p>
          <a:p>
            <a:pPr algn="ctr"/>
            <a:r>
              <a:rPr lang="en-GB" sz="36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Fact File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AD3353-5E4A-4CDB-BD26-5CF8BD2B5132}"/>
              </a:ext>
            </a:extLst>
          </p:cNvPr>
          <p:cNvSpPr txBox="1"/>
          <p:nvPr/>
        </p:nvSpPr>
        <p:spPr>
          <a:xfrm>
            <a:off x="739702" y="4940150"/>
            <a:ext cx="3765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Name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……………...…….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3F9D0A-DD01-4EFB-B9B7-76AEEFA0C1EB}"/>
              </a:ext>
            </a:extLst>
          </p:cNvPr>
          <p:cNvSpPr txBox="1"/>
          <p:nvPr/>
        </p:nvSpPr>
        <p:spPr>
          <a:xfrm>
            <a:off x="4602718" y="4801651"/>
            <a:ext cx="504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       Meerkats live in groups called _________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89F644-102F-4120-BD4C-4BD7C0A90C43}"/>
              </a:ext>
            </a:extLst>
          </p:cNvPr>
          <p:cNvSpPr txBox="1"/>
          <p:nvPr/>
        </p:nvSpPr>
        <p:spPr>
          <a:xfrm>
            <a:off x="5314198" y="273134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Meerkat</a:t>
            </a:r>
            <a:r>
              <a:rPr lang="en-GB" dirty="0"/>
              <a:t> </a:t>
            </a:r>
          </a:p>
        </p:txBody>
      </p:sp>
      <p:pic>
        <p:nvPicPr>
          <p:cNvPr id="13" name="Picture 12" descr="A picture containing outdoor, mammal&#10;&#10;Description automatically generated">
            <a:extLst>
              <a:ext uri="{FF2B5EF4-FFF2-40B4-BE49-F238E27FC236}">
                <a16:creationId xmlns:a16="http://schemas.microsoft.com/office/drawing/2014/main" id="{61FC8B87-A978-4360-975B-14DE7698BC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1" r="30804" b="14465"/>
          <a:stretch/>
        </p:blipFill>
        <p:spPr>
          <a:xfrm>
            <a:off x="7874251" y="134769"/>
            <a:ext cx="1857383" cy="203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0633FBE-4704-49B1-A7CE-49E7A21EBE9E}"/>
              </a:ext>
            </a:extLst>
          </p:cNvPr>
          <p:cNvSpPr txBox="1"/>
          <p:nvPr/>
        </p:nvSpPr>
        <p:spPr>
          <a:xfrm>
            <a:off x="5067216" y="2809782"/>
            <a:ext cx="44791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On the IUCN red list, meerkats are classed as </a:t>
            </a:r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__________________________</a:t>
            </a:r>
          </a:p>
          <a:p>
            <a:endParaRPr lang="en-GB" b="1" dirty="0">
              <a:latin typeface="Century Gothic" panose="020B0502020202020204" pitchFamily="34" charset="0"/>
            </a:endParaRPr>
          </a:p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Birds of Prey are a predator of Meerkats</a:t>
            </a:r>
          </a:p>
          <a:p>
            <a:pPr algn="ctr"/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TRUE or FALSE </a:t>
            </a:r>
          </a:p>
          <a:p>
            <a:endParaRPr lang="en-GB" b="1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Circle all of the food items which are part of a Meerkats diet </a:t>
            </a:r>
          </a:p>
          <a:p>
            <a:endParaRPr lang="en-GB" b="1" dirty="0">
              <a:latin typeface="Century Gothic" panose="020B0502020202020204" pitchFamily="34" charset="0"/>
            </a:endParaRPr>
          </a:p>
          <a:p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  BUGS   FRUIT     EGGS    FISH     CHICKS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D80059-308C-4DA5-9CBF-03AE71AB95C6}"/>
              </a:ext>
            </a:extLst>
          </p:cNvPr>
          <p:cNvSpPr txBox="1"/>
          <p:nvPr/>
        </p:nvSpPr>
        <p:spPr>
          <a:xfrm>
            <a:off x="5057980" y="2080337"/>
            <a:ext cx="4585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In the wild, meerkats live in </a:t>
            </a:r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___________ 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habitats </a:t>
            </a:r>
          </a:p>
          <a:p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5E1F9C-CB91-4C80-BF55-F4C31AA661B4}"/>
              </a:ext>
            </a:extLst>
          </p:cNvPr>
          <p:cNvSpPr txBox="1"/>
          <p:nvPr/>
        </p:nvSpPr>
        <p:spPr>
          <a:xfrm>
            <a:off x="5043355" y="981494"/>
            <a:ext cx="2915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What is this behaviour called?</a:t>
            </a:r>
          </a:p>
          <a:p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_______________________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00DDA08-ACBB-4601-ACD1-41F925D14FE3}"/>
              </a:ext>
            </a:extLst>
          </p:cNvPr>
          <p:cNvCxnSpPr/>
          <p:nvPr/>
        </p:nvCxnSpPr>
        <p:spPr>
          <a:xfrm>
            <a:off x="6149196" y="1443159"/>
            <a:ext cx="1551265" cy="0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636A9C1-C804-57D3-D72A-651F8E38EF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63"/>
          <a:stretch/>
        </p:blipFill>
        <p:spPr>
          <a:xfrm>
            <a:off x="1064421" y="877470"/>
            <a:ext cx="3104358" cy="177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37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8C8318C-A5DA-40ED-B558-0F19BF1E36F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959888" y="75197"/>
            <a:ext cx="4889416" cy="67610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9507E7-FBD6-4936-927F-6A15FD5A4C1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63583" y="48491"/>
            <a:ext cx="4889416" cy="67610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1C1794-32D0-4478-B273-6C60E7096128}"/>
              </a:ext>
            </a:extLst>
          </p:cNvPr>
          <p:cNvSpPr/>
          <p:nvPr/>
        </p:nvSpPr>
        <p:spPr>
          <a:xfrm>
            <a:off x="62345" y="48491"/>
            <a:ext cx="9781309" cy="67610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F1A799-D951-4662-A49E-C254C1BB8B6E}"/>
              </a:ext>
            </a:extLst>
          </p:cNvPr>
          <p:cNvCxnSpPr/>
          <p:nvPr/>
        </p:nvCxnSpPr>
        <p:spPr>
          <a:xfrm>
            <a:off x="7931946" y="-4407083"/>
            <a:ext cx="0" cy="5386253"/>
          </a:xfrm>
          <a:prstGeom prst="line">
            <a:avLst/>
          </a:prstGeom>
          <a:effectLst>
            <a:softEdge rad="12700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8738207-790E-4EF3-A998-242C8719E2BF}"/>
              </a:ext>
            </a:extLst>
          </p:cNvPr>
          <p:cNvSpPr txBox="1"/>
          <p:nvPr/>
        </p:nvSpPr>
        <p:spPr>
          <a:xfrm>
            <a:off x="5064829" y="2451021"/>
            <a:ext cx="47835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Name 3 foods that Red River Hogs eat </a:t>
            </a:r>
            <a:b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1. _____________________________________</a:t>
            </a:r>
            <a:b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2. _____________________________________</a:t>
            </a:r>
          </a:p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3. _____________________________________</a:t>
            </a:r>
          </a:p>
          <a:p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group of Red River Hogs is knows as Sounders</a:t>
            </a:r>
          </a:p>
          <a:p>
            <a:pPr algn="ctr"/>
            <a:b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rgbClr val="C00000"/>
                </a:solidFill>
                <a:latin typeface="Century Gothic" panose="020B0502020202020204" pitchFamily="34" charset="0"/>
              </a:rPr>
              <a:t>TRUE or FALSE</a:t>
            </a: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Name 2 reasons why they have long ears</a:t>
            </a:r>
            <a:b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1. ______________________________________</a:t>
            </a:r>
            <a:b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2. ______________________________________</a:t>
            </a:r>
          </a:p>
          <a:p>
            <a:pPr algn="ctr"/>
            <a:endParaRPr lang="en-GB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EE3ED3-EDD2-405D-BC52-3F608B51048F}"/>
              </a:ext>
            </a:extLst>
          </p:cNvPr>
          <p:cNvSpPr txBox="1"/>
          <p:nvPr/>
        </p:nvSpPr>
        <p:spPr>
          <a:xfrm>
            <a:off x="6978939" y="147032"/>
            <a:ext cx="2639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Red River Hog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2BA328-255E-4198-BCB8-232325E580DF}"/>
              </a:ext>
            </a:extLst>
          </p:cNvPr>
          <p:cNvSpPr txBox="1"/>
          <p:nvPr/>
        </p:nvSpPr>
        <p:spPr>
          <a:xfrm>
            <a:off x="6771615" y="1381324"/>
            <a:ext cx="2999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Here at Knowsley, we have ____ Red River Hogs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DAB00F-5AD5-59CC-F624-47B3F9B4BFB3}"/>
              </a:ext>
            </a:extLst>
          </p:cNvPr>
          <p:cNvGrpSpPr/>
          <p:nvPr/>
        </p:nvGrpSpPr>
        <p:grpSpPr>
          <a:xfrm>
            <a:off x="162539" y="159662"/>
            <a:ext cx="4783574" cy="6632903"/>
            <a:chOff x="162539" y="159662"/>
            <a:chExt cx="4783574" cy="663290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E42DE34-5DA7-472C-B6D8-2F1CB57BE14B}"/>
                </a:ext>
              </a:extLst>
            </p:cNvPr>
            <p:cNvSpPr txBox="1"/>
            <p:nvPr/>
          </p:nvSpPr>
          <p:spPr>
            <a:xfrm>
              <a:off x="2340042" y="159662"/>
              <a:ext cx="17396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chemeClr val="accent2">
                      <a:lumMod val="50000"/>
                    </a:schemeClr>
                  </a:solidFill>
                  <a:latin typeface="Century Gothic" panose="020B0502020202020204" pitchFamily="34" charset="0"/>
                </a:rPr>
                <a:t>Giraffe</a:t>
              </a:r>
              <a:r>
                <a:rPr lang="en-GB" dirty="0"/>
                <a:t>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ADB1D2D-19F5-4018-A702-54ADB47B5DBE}"/>
                </a:ext>
              </a:extLst>
            </p:cNvPr>
            <p:cNvSpPr txBox="1"/>
            <p:nvPr/>
          </p:nvSpPr>
          <p:spPr>
            <a:xfrm>
              <a:off x="2207928" y="805993"/>
              <a:ext cx="272768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A giraffe tongue is ____</a:t>
              </a:r>
              <a:r>
                <a:rPr lang="en-GB" b="1" dirty="0">
                  <a:solidFill>
                    <a:schemeClr val="accent2">
                      <a:lumMod val="50000"/>
                    </a:schemeClr>
                  </a:solidFill>
                  <a:latin typeface="Century Gothic" panose="020B0502020202020204" pitchFamily="34" charset="0"/>
                </a:rPr>
                <a:t>_____</a:t>
              </a:r>
              <a:r>
                <a:rPr lang="en-GB" b="1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 cm long</a:t>
              </a:r>
              <a:endParaRPr lang="en-GB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D0390A-9459-4845-B50A-4D45258E26A3}"/>
                </a:ext>
              </a:extLst>
            </p:cNvPr>
            <p:cNvSpPr txBox="1"/>
            <p:nvPr/>
          </p:nvSpPr>
          <p:spPr>
            <a:xfrm>
              <a:off x="162539" y="1714252"/>
              <a:ext cx="4783574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Giraffes drink less water than camels.</a:t>
              </a:r>
            </a:p>
            <a:p>
              <a:endParaRPr lang="en-GB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GB" b="1" dirty="0">
                  <a:solidFill>
                    <a:schemeClr val="accent2">
                      <a:lumMod val="50000"/>
                    </a:schemeClr>
                  </a:solidFill>
                  <a:latin typeface="Century Gothic" panose="020B0502020202020204" pitchFamily="34" charset="0"/>
                </a:rPr>
                <a:t>TRUE or FALSE </a:t>
              </a:r>
            </a:p>
            <a:p>
              <a:pPr algn="ctr"/>
              <a:endParaRPr lang="en-GB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  <a:p>
              <a:r>
                <a:rPr lang="en-GB" b="1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Why is a giraffe’s habitat restricted by water?</a:t>
              </a:r>
              <a:br>
                <a:rPr lang="en-GB" b="1" dirty="0">
                  <a:solidFill>
                    <a:schemeClr val="accent2">
                      <a:lumMod val="50000"/>
                    </a:schemeClr>
                  </a:solidFill>
                  <a:latin typeface="Century Gothic" panose="020B0502020202020204" pitchFamily="34" charset="0"/>
                </a:rPr>
              </a:br>
              <a:r>
                <a:rPr lang="en-GB" b="1" dirty="0">
                  <a:solidFill>
                    <a:schemeClr val="accent2">
                      <a:lumMod val="50000"/>
                    </a:schemeClr>
                  </a:solidFill>
                  <a:latin typeface="Century Gothic" panose="020B0502020202020204" pitchFamily="34" charset="0"/>
                </a:rPr>
                <a:t>______________________________________________________________________________</a:t>
              </a:r>
            </a:p>
            <a:p>
              <a:endParaRPr lang="en-GB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  <a:p>
              <a:r>
                <a:rPr lang="en-GB" b="1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We have ____ giraffes in our tower.</a:t>
              </a:r>
            </a:p>
            <a:p>
              <a:endParaRPr lang="en-GB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  <a:p>
              <a:r>
                <a:rPr lang="en-GB" b="1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Giraffe have 7 neck bones, like most mammals.</a:t>
              </a:r>
            </a:p>
            <a:p>
              <a:endParaRPr lang="en-GB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GB" b="1" dirty="0">
                  <a:solidFill>
                    <a:schemeClr val="accent2">
                      <a:lumMod val="50000"/>
                    </a:schemeClr>
                  </a:solidFill>
                  <a:latin typeface="Century Gothic" panose="020B0502020202020204" pitchFamily="34" charset="0"/>
                </a:rPr>
                <a:t>TRUE of FALSE</a:t>
              </a:r>
            </a:p>
            <a:p>
              <a:pPr algn="ctr"/>
              <a:endParaRPr lang="en-GB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  <a:p>
              <a:r>
                <a:rPr lang="en-GB" b="1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Who is bigger, males or females? </a:t>
              </a:r>
              <a:br>
                <a:rPr lang="en-GB" b="1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</a:br>
              <a:r>
                <a:rPr lang="en-GB" b="1" dirty="0">
                  <a:solidFill>
                    <a:schemeClr val="accent2">
                      <a:lumMod val="50000"/>
                    </a:schemeClr>
                  </a:solidFill>
                  <a:latin typeface="Century Gothic" panose="020B0502020202020204" pitchFamily="34" charset="0"/>
                </a:rPr>
                <a:t>________________________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9B6FE63-4161-4A43-91CC-D3D592F84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88" y="147032"/>
            <a:ext cx="1876425" cy="1468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D0D9EB1-89EB-7561-E311-FBB9B0A81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528" y="159662"/>
            <a:ext cx="1459735" cy="185964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27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A2824D-A617-0C5D-337A-12620108F890}"/>
              </a:ext>
            </a:extLst>
          </p:cNvPr>
          <p:cNvSpPr txBox="1"/>
          <p:nvPr/>
        </p:nvSpPr>
        <p:spPr>
          <a:xfrm>
            <a:off x="833688" y="1502002"/>
            <a:ext cx="177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Meerkat</a:t>
            </a:r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BB885C-BDD2-673A-C474-14475CECE2B9}"/>
              </a:ext>
            </a:extLst>
          </p:cNvPr>
          <p:cNvSpPr txBox="1"/>
          <p:nvPr/>
        </p:nvSpPr>
        <p:spPr>
          <a:xfrm>
            <a:off x="484589" y="3345865"/>
            <a:ext cx="35416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On the IUCN red list, meerkat </a:t>
            </a:r>
          </a:p>
          <a:p>
            <a:r>
              <a:rPr lang="en-GB" sz="12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are classed as </a:t>
            </a:r>
            <a:r>
              <a:rPr lang="en-GB" sz="12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Least Concern</a:t>
            </a:r>
          </a:p>
          <a:p>
            <a:endParaRPr lang="en-GB" b="1" dirty="0">
              <a:latin typeface="Century Gothic" panose="020B0502020202020204" pitchFamily="34" charset="0"/>
            </a:endParaRPr>
          </a:p>
          <a:p>
            <a:r>
              <a:rPr lang="en-GB" sz="12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Birds of Prey are a predator of </a:t>
            </a:r>
          </a:p>
          <a:p>
            <a:r>
              <a:rPr lang="en-GB" sz="12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Meerkats</a:t>
            </a:r>
          </a:p>
          <a:p>
            <a:endParaRPr lang="en-GB" sz="12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12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              </a:t>
            </a:r>
            <a:r>
              <a:rPr lang="en-GB" sz="1200" b="1" u="sng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TRUE</a:t>
            </a:r>
            <a:r>
              <a:rPr lang="en-GB" sz="12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 or FALSE </a:t>
            </a:r>
          </a:p>
          <a:p>
            <a:pPr algn="ctr"/>
            <a:endParaRPr lang="en-GB" sz="1200" b="1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12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Meerkats live in groups called </a:t>
            </a:r>
          </a:p>
          <a:p>
            <a:r>
              <a:rPr lang="en-GB" sz="12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Mobs</a:t>
            </a:r>
          </a:p>
          <a:p>
            <a:endParaRPr lang="en-GB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12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Circle all of the food items which are </a:t>
            </a:r>
          </a:p>
          <a:p>
            <a:r>
              <a:rPr lang="en-GB" sz="12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part of a Meerkats diet </a:t>
            </a:r>
          </a:p>
          <a:p>
            <a:endParaRPr lang="en-GB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1200" b="1" u="sng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BUGS</a:t>
            </a:r>
            <a:r>
              <a:rPr lang="en-GB" sz="12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    FRUIT    </a:t>
            </a:r>
            <a:r>
              <a:rPr lang="en-GB" sz="1200" b="1" u="sng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EGGS</a:t>
            </a:r>
            <a:r>
              <a:rPr lang="en-GB" sz="12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     FISH     </a:t>
            </a:r>
            <a:r>
              <a:rPr lang="en-GB" sz="1200" b="1" u="sng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CHICKS</a:t>
            </a:r>
            <a:r>
              <a:rPr lang="en-GB" sz="12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9670DA-CA55-C30E-BB76-0A102A9C2DE8}"/>
              </a:ext>
            </a:extLst>
          </p:cNvPr>
          <p:cNvSpPr txBox="1"/>
          <p:nvPr/>
        </p:nvSpPr>
        <p:spPr>
          <a:xfrm>
            <a:off x="484589" y="2715501"/>
            <a:ext cx="35416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In the wild, meerkats live in </a:t>
            </a:r>
          </a:p>
          <a:p>
            <a:r>
              <a:rPr lang="en-GB" sz="12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Desert</a:t>
            </a:r>
            <a:r>
              <a:rPr lang="en-GB" sz="12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 habitats 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7DAC82-91C5-304D-D155-3D89F4F02432}"/>
              </a:ext>
            </a:extLst>
          </p:cNvPr>
          <p:cNvSpPr txBox="1"/>
          <p:nvPr/>
        </p:nvSpPr>
        <p:spPr>
          <a:xfrm>
            <a:off x="478581" y="1956714"/>
            <a:ext cx="2251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What is this behaviour called?</a:t>
            </a:r>
          </a:p>
          <a:p>
            <a:r>
              <a:rPr lang="en-GB" sz="12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Sentry Duty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6A3A27-649A-3998-5832-06AFD4297DAB}"/>
              </a:ext>
            </a:extLst>
          </p:cNvPr>
          <p:cNvSpPr txBox="1"/>
          <p:nvPr/>
        </p:nvSpPr>
        <p:spPr>
          <a:xfrm>
            <a:off x="3885849" y="573056"/>
            <a:ext cx="1739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Giraffe</a:t>
            </a:r>
            <a:r>
              <a:rPr lang="en-GB" sz="12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5D5603-50D6-DB61-ED67-8741D73A2CC4}"/>
              </a:ext>
            </a:extLst>
          </p:cNvPr>
          <p:cNvSpPr txBox="1"/>
          <p:nvPr/>
        </p:nvSpPr>
        <p:spPr>
          <a:xfrm>
            <a:off x="3360180" y="1031752"/>
            <a:ext cx="272768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A giraffe tongue is </a:t>
            </a:r>
            <a:r>
              <a:rPr lang="en-GB" sz="1200" b="1" u="sng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45 - 51cm</a:t>
            </a:r>
            <a:r>
              <a:rPr lang="en-GB" sz="1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long</a:t>
            </a:r>
            <a:endParaRPr lang="en-GB" sz="12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B5CB8C-1A3A-18D0-8066-01B63B99780C}"/>
              </a:ext>
            </a:extLst>
          </p:cNvPr>
          <p:cNvSpPr txBox="1"/>
          <p:nvPr/>
        </p:nvSpPr>
        <p:spPr>
          <a:xfrm>
            <a:off x="3360180" y="1327057"/>
            <a:ext cx="47118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Giraffes drink less water than camels.</a:t>
            </a:r>
          </a:p>
          <a:p>
            <a:endParaRPr lang="en-GB" sz="12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1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                 </a:t>
            </a:r>
            <a:r>
              <a:rPr lang="en-GB" sz="1200" b="1" u="sng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TRUE</a:t>
            </a:r>
            <a:r>
              <a:rPr lang="en-GB" sz="1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or FALSE </a:t>
            </a:r>
          </a:p>
          <a:p>
            <a:pPr algn="ctr"/>
            <a:endParaRPr lang="en-GB" sz="12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1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Why is a giraffe’s habitat restricted by </a:t>
            </a:r>
          </a:p>
          <a:p>
            <a:r>
              <a:rPr lang="en-GB" sz="1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water?</a:t>
            </a:r>
            <a:br>
              <a:rPr lang="en-GB" sz="1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1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Because they will sink in wet mud</a:t>
            </a:r>
          </a:p>
          <a:p>
            <a:endParaRPr lang="en-GB" sz="12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1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We have </a:t>
            </a:r>
            <a:r>
              <a:rPr lang="en-GB" sz="1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2 </a:t>
            </a:r>
            <a:r>
              <a:rPr lang="en-GB" sz="1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giraffes in our tower.</a:t>
            </a:r>
          </a:p>
          <a:p>
            <a:endParaRPr lang="en-GB" sz="12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1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Giraffe have 7 neck bones, </a:t>
            </a:r>
          </a:p>
          <a:p>
            <a:r>
              <a:rPr lang="en-GB" sz="1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like most mammals.</a:t>
            </a:r>
          </a:p>
          <a:p>
            <a:endParaRPr lang="en-GB" sz="12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1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                </a:t>
            </a:r>
            <a:r>
              <a:rPr lang="en-GB" sz="1200" b="1" u="sng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TRUE</a:t>
            </a:r>
            <a:r>
              <a:rPr lang="en-GB" sz="1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of FALSE</a:t>
            </a:r>
          </a:p>
          <a:p>
            <a:pPr algn="ctr"/>
            <a:endParaRPr lang="en-GB" sz="12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1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Who is bigger, males or females? </a:t>
            </a:r>
          </a:p>
          <a:p>
            <a:r>
              <a:rPr lang="en-GB" sz="1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Males</a:t>
            </a:r>
            <a:br>
              <a:rPr lang="en-GB" sz="1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12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91EDDE-C006-6C2E-2B32-9D9A70BF1FF6}"/>
              </a:ext>
            </a:extLst>
          </p:cNvPr>
          <p:cNvSpPr txBox="1"/>
          <p:nvPr/>
        </p:nvSpPr>
        <p:spPr>
          <a:xfrm>
            <a:off x="6411078" y="4109183"/>
            <a:ext cx="47835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Name 3 foods that Red River Hogs eat </a:t>
            </a:r>
            <a:br>
              <a:rPr lang="en-GB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GB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Bugs, small animals, eggs, fruit </a:t>
            </a:r>
          </a:p>
          <a:p>
            <a:r>
              <a:rPr lang="en-GB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and vegetables </a:t>
            </a:r>
          </a:p>
          <a:p>
            <a:endParaRPr lang="en-GB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group of Red River Hogs is knows as </a:t>
            </a:r>
          </a:p>
          <a:p>
            <a:r>
              <a:rPr lang="en-GB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Sounders</a:t>
            </a:r>
          </a:p>
          <a:p>
            <a:endParaRPr lang="en-GB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</a:t>
            </a:r>
            <a:r>
              <a:rPr lang="en-GB" sz="12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TRUE</a:t>
            </a:r>
            <a:r>
              <a:rPr lang="en-GB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or FALSE</a:t>
            </a:r>
          </a:p>
          <a:p>
            <a:pPr algn="ctr"/>
            <a:endParaRPr lang="en-GB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Name 2 reasons why they have long ears</a:t>
            </a:r>
            <a:br>
              <a:rPr lang="en-GB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GB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Fly swatter, to look bigger </a:t>
            </a:r>
          </a:p>
          <a:p>
            <a:endParaRPr lang="en-GB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00B4B3-16D0-BA45-0ABF-4DABA1F10826}"/>
              </a:ext>
            </a:extLst>
          </p:cNvPr>
          <p:cNvSpPr txBox="1"/>
          <p:nvPr/>
        </p:nvSpPr>
        <p:spPr>
          <a:xfrm>
            <a:off x="6421707" y="3097736"/>
            <a:ext cx="2639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Red River Hog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66A213-5D59-3EE4-A84B-6A79783A61B3}"/>
              </a:ext>
            </a:extLst>
          </p:cNvPr>
          <p:cNvSpPr txBox="1"/>
          <p:nvPr/>
        </p:nvSpPr>
        <p:spPr>
          <a:xfrm>
            <a:off x="6421707" y="3589359"/>
            <a:ext cx="2999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Here at Knowsley, we have </a:t>
            </a:r>
            <a:r>
              <a:rPr lang="en-GB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</a:t>
            </a:r>
            <a:r>
              <a:rPr lang="en-GB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Red River Hogs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06F4005E-3BAD-2875-A342-294521BDFA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63"/>
          <a:stretch/>
        </p:blipFill>
        <p:spPr>
          <a:xfrm>
            <a:off x="6519898" y="143663"/>
            <a:ext cx="3104358" cy="17761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EE8946A-46D8-71CC-D8BF-58F8D2D04809}"/>
              </a:ext>
            </a:extLst>
          </p:cNvPr>
          <p:cNvSpPr txBox="1"/>
          <p:nvPr/>
        </p:nvSpPr>
        <p:spPr>
          <a:xfrm>
            <a:off x="6301276" y="1949839"/>
            <a:ext cx="3541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1A9E98"/>
                </a:solidFill>
                <a:latin typeface="Century Gothic" panose="020B0502020202020204" pitchFamily="34" charset="0"/>
              </a:rPr>
              <a:t>Teachers Answers </a:t>
            </a:r>
            <a:endParaRPr lang="en-GB" sz="2800" dirty="0">
              <a:solidFill>
                <a:srgbClr val="1A9E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566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589</TotalTime>
  <Words>394</Words>
  <Application>Microsoft Office PowerPoint</Application>
  <PresentationFormat>A4 Paper (210x297 mm)</PresentationFormat>
  <Paragraphs>93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 Moore</dc:creator>
  <cp:lastModifiedBy>Nicola McAllister</cp:lastModifiedBy>
  <cp:revision>27</cp:revision>
  <cp:lastPrinted>2022-05-02T14:44:08Z</cp:lastPrinted>
  <dcterms:created xsi:type="dcterms:W3CDTF">2021-12-07T12:42:43Z</dcterms:created>
  <dcterms:modified xsi:type="dcterms:W3CDTF">2022-11-07T15:21:35Z</dcterms:modified>
</cp:coreProperties>
</file>